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3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6DF65-60FA-4CE4-A270-E989FCB9EEBF}" type="datetimeFigureOut">
              <a:rPr lang="en-GB" smtClean="0"/>
              <a:t>09/05/2016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674B2-E731-4F00-B573-DB9AA1FCADBF}" type="slidenum">
              <a:rPr lang="en-GB" smtClean="0"/>
              <a:t>‹#›</a:t>
            </a:fld>
            <a:endParaRPr lang="en-GB"/>
          </a:p>
        </p:txBody>
      </p:sp>
    </p:spTree>
    <p:extLst>
      <p:ext uri="{BB962C8B-B14F-4D97-AF65-F5344CB8AC3E}">
        <p14:creationId xmlns:p14="http://schemas.microsoft.com/office/powerpoint/2010/main" val="390702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41F21-8555-4831-BC2C-27E5DBBEB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0193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Such</a:t>
            </a:r>
            <a:r>
              <a:rPr lang="en-GB" baseline="0" dirty="0" smtClean="0"/>
              <a:t> things are unpredictable and likely to draw on young people’s existing talents and commitments.  They won’t happen to order, and that’s maybe why they can’t be channelled into a policy process in the way Robyn could.  However, we should be alive to such opportunities.  Ready to ‘facilitate’ in an older sense of the word – make easier, smooth the way for them – rather than dominate the shape that their input takes.</a:t>
            </a:r>
          </a:p>
          <a:p>
            <a:r>
              <a:rPr lang="en-GB" baseline="0" dirty="0" smtClean="0"/>
              <a:t>Why? Because these inputs are insightful, subtle, essential. Maybe not as legible. </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13</a:t>
            </a:fld>
            <a:endParaRPr lang="en-GB"/>
          </a:p>
        </p:txBody>
      </p:sp>
    </p:spTree>
    <p:extLst>
      <p:ext uri="{BB962C8B-B14F-4D97-AF65-F5344CB8AC3E}">
        <p14:creationId xmlns:p14="http://schemas.microsoft.com/office/powerpoint/2010/main" val="247957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we’re telling our own stories, then no compromise or twisting of them.  Just enough to give anonymity.  Effectively several different</a:t>
            </a:r>
            <a:r>
              <a:rPr lang="en-GB" baseline="0" dirty="0" smtClean="0"/>
              <a:t> individual stories anonymised, topped and tailed.  Still not very appreciative.  Lots of conflicts in the process.  But reflective and ultimately interesting material. </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5</a:t>
            </a:fld>
            <a:endParaRPr lang="en-GB"/>
          </a:p>
        </p:txBody>
      </p:sp>
    </p:spTree>
    <p:extLst>
      <p:ext uri="{BB962C8B-B14F-4D97-AF65-F5344CB8AC3E}">
        <p14:creationId xmlns:p14="http://schemas.microsoft.com/office/powerpoint/2010/main" val="104171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Maybe</a:t>
            </a:r>
            <a:r>
              <a:rPr lang="en-GB" baseline="0" dirty="0" smtClean="0"/>
              <a:t> keen because of a day out of the setting, but also because they really did want to share their message of what had gone wrong in their care so far, the months of young life they had been robbed of.  </a:t>
            </a:r>
          </a:p>
          <a:p>
            <a:r>
              <a:rPr lang="en-GB" baseline="0" dirty="0" smtClean="0"/>
              <a:t>From the professionals’ point of view, they were delighted to have successfully garnered the involvement of such relevant youth viewpoints, they were highly impressed by the young women’s eloquence, and although the criticism was fierce, it in fact reinforced policy changes they themselves had identified as needed.  In this sense it added fire to their bellies and was undoubtedly a valuable input to the process.</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6</a:t>
            </a:fld>
            <a:endParaRPr lang="en-GB"/>
          </a:p>
        </p:txBody>
      </p:sp>
    </p:spTree>
    <p:extLst>
      <p:ext uri="{BB962C8B-B14F-4D97-AF65-F5344CB8AC3E}">
        <p14:creationId xmlns:p14="http://schemas.microsoft.com/office/powerpoint/2010/main" val="235978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Increasing awkwardness at setting as project dragged on, desire to do something more fun. Difficult</a:t>
            </a:r>
            <a:r>
              <a:rPr lang="en-GB" baseline="0" dirty="0" smtClean="0"/>
              <a:t> background for my relationships with patients.  </a:t>
            </a:r>
            <a:r>
              <a:rPr lang="en-GB" dirty="0" smtClean="0"/>
              <a:t>Did project fix ‘patient’ identities?  Did it really permit them to say anything surprising?  Cite Gibb.  Or possibly even fix identities.  Cite Rowe on ‘opening up’ stories.</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7</a:t>
            </a:fld>
            <a:endParaRPr lang="en-GB"/>
          </a:p>
        </p:txBody>
      </p:sp>
    </p:spTree>
    <p:extLst>
      <p:ext uri="{BB962C8B-B14F-4D97-AF65-F5344CB8AC3E}">
        <p14:creationId xmlns:p14="http://schemas.microsoft.com/office/powerpoint/2010/main" val="348937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L’s story stood out from the others</a:t>
            </a:r>
            <a:r>
              <a:rPr lang="en-GB" baseline="0" dirty="0" smtClean="0"/>
              <a:t> in being fantastical, hard to pin down, utterly </a:t>
            </a:r>
            <a:r>
              <a:rPr lang="en-GB" baseline="0" dirty="0" err="1" smtClean="0"/>
              <a:t>unpragmatic</a:t>
            </a:r>
            <a:r>
              <a:rPr lang="en-GB" baseline="0" dirty="0" smtClean="0"/>
              <a:t>.  Lacking in policy prescriptions. A kind of refusal to tell his story, at least within the parameters set – and it took him weeks to decide whether to allow us to include even this.  But intriguing, provoking questions – what could have crossed this distance L felt around him in CAMHS? </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8</a:t>
            </a:fld>
            <a:endParaRPr lang="en-GB"/>
          </a:p>
        </p:txBody>
      </p:sp>
    </p:spTree>
    <p:extLst>
      <p:ext uri="{BB962C8B-B14F-4D97-AF65-F5344CB8AC3E}">
        <p14:creationId xmlns:p14="http://schemas.microsoft.com/office/powerpoint/2010/main" val="91317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Thompson does</a:t>
            </a:r>
            <a:r>
              <a:rPr lang="en-GB" baseline="0" dirty="0" smtClean="0"/>
              <a:t> not condemn storytelling but feels that this imperative to tell one’s story of trauma a) has limits and b) arises from a seepage of psychological understandings of PTSD into community arts practice.</a:t>
            </a:r>
          </a:p>
          <a:p>
            <a:r>
              <a:rPr lang="en-GB" baseline="0" dirty="0" smtClean="0"/>
              <a:t>He identifies various reasons for this arising, and they fall roughly into two camps.  On both scores he finds the ‘tell your story’ discourse to have unexpected negative side effects, and it is an argument you might be familiar with.  I am concentrating today on the latter – did our Robin film enable the young people’s authentic voices to influence the policy process?  Was it ‘legible’ to the policy process, did it really represent what they wanted to say?</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9</a:t>
            </a:fld>
            <a:endParaRPr lang="en-GB"/>
          </a:p>
        </p:txBody>
      </p:sp>
    </p:spTree>
    <p:extLst>
      <p:ext uri="{BB962C8B-B14F-4D97-AF65-F5344CB8AC3E}">
        <p14:creationId xmlns:p14="http://schemas.microsoft.com/office/powerpoint/2010/main" val="45218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Essentially what we were doing was encouraging</a:t>
            </a:r>
            <a:r>
              <a:rPr lang="en-GB" baseline="0" dirty="0" smtClean="0"/>
              <a:t> them to use their own stories as a form of political capital.  This can be much more overt and less anonymised in other cases – e.g. Young Carers’ Revolution.</a:t>
            </a:r>
          </a:p>
          <a:p>
            <a:r>
              <a:rPr lang="en-GB" baseline="0" dirty="0" smtClean="0"/>
              <a:t>So what are the ethics of this? If they have lemons and choose to make lemonade, this is something we should facilitate.  </a:t>
            </a:r>
            <a:r>
              <a:rPr lang="en-GB" baseline="0" dirty="0" smtClean="0"/>
              <a:t>We should not shy away from helping young people to tell their stories.  Nor should we oppose the personal narrative to the third person narrative – they are interwoven. </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10</a:t>
            </a:fld>
            <a:endParaRPr lang="en-GB"/>
          </a:p>
        </p:txBody>
      </p:sp>
    </p:spTree>
    <p:extLst>
      <p:ext uri="{BB962C8B-B14F-4D97-AF65-F5344CB8AC3E}">
        <p14:creationId xmlns:p14="http://schemas.microsoft.com/office/powerpoint/2010/main" val="199828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 like to compare some other examples from</a:t>
            </a:r>
            <a:r>
              <a:rPr lang="en-GB" baseline="0" dirty="0" smtClean="0"/>
              <a:t> my</a:t>
            </a:r>
            <a:r>
              <a:rPr lang="en-GB" dirty="0" smtClean="0"/>
              <a:t> practice in this same CAMHS setting, creative collaboration through or around folktale, which I feel, in the broadest sense, </a:t>
            </a:r>
            <a:r>
              <a:rPr lang="en-GB" dirty="0" smtClean="0"/>
              <a:t>also</a:t>
            </a:r>
            <a:r>
              <a:rPr lang="en-GB" baseline="0" dirty="0" smtClean="0"/>
              <a:t> </a:t>
            </a:r>
            <a:r>
              <a:rPr lang="en-GB" dirty="0" smtClean="0"/>
              <a:t>reflected </a:t>
            </a:r>
            <a:r>
              <a:rPr lang="en-GB" dirty="0" smtClean="0"/>
              <a:t>individual young people’s desire to speak out and contributed to ‘policy’:</a:t>
            </a:r>
          </a:p>
          <a:p>
            <a:r>
              <a:rPr lang="en-GB" dirty="0" smtClean="0"/>
              <a:t>o	The Legend of Swimming – within CAMHS unit, influencing other YPs and staff</a:t>
            </a:r>
          </a:p>
          <a:p>
            <a:r>
              <a:rPr lang="en-GB" dirty="0" smtClean="0"/>
              <a:t>o	Wormwood – at Everybody’s Business </a:t>
            </a:r>
            <a:r>
              <a:rPr lang="en-GB" dirty="0" smtClean="0"/>
              <a:t>conference, influencing</a:t>
            </a:r>
            <a:r>
              <a:rPr lang="en-GB" baseline="0" dirty="0" smtClean="0"/>
              <a:t> mental health support in </a:t>
            </a:r>
            <a:r>
              <a:rPr lang="en-GB" baseline="0" smtClean="0"/>
              <a:t>Yorkshire HE and FE. </a:t>
            </a:r>
            <a:endParaRPr lang="en-GB" dirty="0" smtClean="0"/>
          </a:p>
          <a:p>
            <a:r>
              <a:rPr lang="en-GB" dirty="0" smtClean="0"/>
              <a:t>John’s project – starting from ‘flooding’ –</a:t>
            </a:r>
            <a:r>
              <a:rPr lang="en-GB" baseline="0" dirty="0" smtClean="0"/>
              <a:t> staff experiences – flood myths - personal memories of water. His escapade, how he enshrined it as a sort of myth.  How he wanted to use it to communicate his worldview, the amazingness of this experience, the ‘circle of trust’ he had perceived – wanting to communicate this to staff and other young people. His ‘Positive News’, his desire that they understand the positive side of his psychosis.  His song, allowing collaboration, teaching it to all. Wanting to send it to Minster FM.</a:t>
            </a:r>
            <a:endParaRPr lang="en-GB" dirty="0" smtClean="0"/>
          </a:p>
          <a:p>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11</a:t>
            </a:fld>
            <a:endParaRPr lang="en-GB"/>
          </a:p>
        </p:txBody>
      </p:sp>
    </p:spTree>
    <p:extLst>
      <p:ext uri="{BB962C8B-B14F-4D97-AF65-F5344CB8AC3E}">
        <p14:creationId xmlns:p14="http://schemas.microsoft.com/office/powerpoint/2010/main" val="377135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BRIEF - The writing workshop based</a:t>
            </a:r>
            <a:r>
              <a:rPr lang="en-GB" baseline="0" dirty="0" smtClean="0"/>
              <a:t> on a story – Imogen’s engagement with this – her experience already as a poet.  Her desire to create a performance out of this for Love Arts, infusing her poetry into it where she saw resonances with Wormwood’s odd story.  Thus putting some of her own experience in here – but not her trauma narratives – rather her advocacy, her sources of hope, the knowledge she wished to share.  </a:t>
            </a:r>
          </a:p>
          <a:p>
            <a:r>
              <a:rPr lang="en-GB" baseline="0" dirty="0" smtClean="0"/>
              <a:t>Focus on Everybody’s Business – how this forum was able to receive this as a policy intervention. </a:t>
            </a:r>
            <a:endParaRPr lang="en-GB" dirty="0"/>
          </a:p>
        </p:txBody>
      </p:sp>
      <p:sp>
        <p:nvSpPr>
          <p:cNvPr id="4" name="Slide Number Placeholder 3"/>
          <p:cNvSpPr>
            <a:spLocks noGrp="1"/>
          </p:cNvSpPr>
          <p:nvPr>
            <p:ph type="sldNum" sz="quarter" idx="10"/>
          </p:nvPr>
        </p:nvSpPr>
        <p:spPr/>
        <p:txBody>
          <a:bodyPr/>
          <a:lstStyle/>
          <a:p>
            <a:fld id="{771674B2-E731-4F00-B573-DB9AA1FCADBF}" type="slidenum">
              <a:rPr lang="en-GB" smtClean="0"/>
              <a:t>12</a:t>
            </a:fld>
            <a:endParaRPr lang="en-GB"/>
          </a:p>
        </p:txBody>
      </p:sp>
    </p:spTree>
    <p:extLst>
      <p:ext uri="{BB962C8B-B14F-4D97-AF65-F5344CB8AC3E}">
        <p14:creationId xmlns:p14="http://schemas.microsoft.com/office/powerpoint/2010/main" val="37992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sandnarrative.co.uk/" TargetMode="External"/><Relationship Id="rId2" Type="http://schemas.openxmlformats.org/officeDocument/2006/relationships/hyperlink" Target="mailto:c.heinemeyer@yorksj.ac.uk" TargetMode="External"/><Relationship Id="rId1" Type="http://schemas.openxmlformats.org/officeDocument/2006/relationships/slideLayout" Target="../slideLayouts/slideLayout1.xml"/><Relationship Id="rId4" Type="http://schemas.openxmlformats.org/officeDocument/2006/relationships/hyperlink" Target="http://www.storytellingwithadolescents.blogspot.co.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youngcarersrevolution.wordpress.com/poet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haritycomms.org.uk/articles/the-storytelling-tug-of-war-do-stories-empower-or-dehumani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GB" dirty="0" smtClean="0"/>
              <a:t>Young people’s voices in the policy process:</a:t>
            </a:r>
            <a:endParaRPr lang="en-GB" dirty="0"/>
          </a:p>
        </p:txBody>
      </p:sp>
      <p:sp>
        <p:nvSpPr>
          <p:cNvPr id="3" name="Subtitle 2"/>
          <p:cNvSpPr>
            <a:spLocks noGrp="1"/>
          </p:cNvSpPr>
          <p:nvPr>
            <p:ph type="subTitle" idx="1"/>
          </p:nvPr>
        </p:nvSpPr>
        <p:spPr>
          <a:xfrm>
            <a:off x="1371600" y="2362200"/>
            <a:ext cx="6400800" cy="1752600"/>
          </a:xfrm>
        </p:spPr>
        <p:txBody>
          <a:bodyPr/>
          <a:lstStyle/>
          <a:p>
            <a:r>
              <a:rPr lang="en-GB" dirty="0" smtClean="0"/>
              <a:t>Must we tell our own stories?</a:t>
            </a:r>
            <a:endParaRPr lang="en-GB" dirty="0"/>
          </a:p>
        </p:txBody>
      </p:sp>
      <p:sp>
        <p:nvSpPr>
          <p:cNvPr id="4" name="TextBox 3"/>
          <p:cNvSpPr txBox="1"/>
          <p:nvPr/>
        </p:nvSpPr>
        <p:spPr>
          <a:xfrm>
            <a:off x="1905000" y="4038600"/>
            <a:ext cx="5562600" cy="2031325"/>
          </a:xfrm>
          <a:prstGeom prst="rect">
            <a:avLst/>
          </a:prstGeom>
          <a:noFill/>
        </p:spPr>
        <p:txBody>
          <a:bodyPr wrap="square" rtlCol="0">
            <a:spAutoFit/>
          </a:bodyPr>
          <a:lstStyle/>
          <a:p>
            <a:pPr algn="ctr"/>
            <a:r>
              <a:rPr lang="en-GB" dirty="0" smtClean="0"/>
              <a:t>Cath </a:t>
            </a:r>
            <a:r>
              <a:rPr lang="en-GB" dirty="0" err="1" smtClean="0"/>
              <a:t>Heinemeyer</a:t>
            </a:r>
            <a:r>
              <a:rPr lang="en-GB" dirty="0" smtClean="0"/>
              <a:t>, </a:t>
            </a:r>
          </a:p>
          <a:p>
            <a:pPr algn="ctr"/>
            <a:r>
              <a:rPr lang="en-GB" dirty="0" smtClean="0"/>
              <a:t>York St John University / York Theatre Royal</a:t>
            </a:r>
          </a:p>
          <a:p>
            <a:pPr algn="ctr"/>
            <a:endParaRPr lang="en-GB" dirty="0"/>
          </a:p>
          <a:p>
            <a:pPr algn="ctr"/>
            <a:r>
              <a:rPr lang="en-GB" dirty="0" smtClean="0">
                <a:hlinkClick r:id="rId2"/>
              </a:rPr>
              <a:t>c.heinemeyer@yorksj.ac.uk</a:t>
            </a:r>
            <a:endParaRPr lang="en-GB" dirty="0" smtClean="0"/>
          </a:p>
          <a:p>
            <a:pPr algn="ctr"/>
            <a:r>
              <a:rPr lang="en-GB" dirty="0" smtClean="0">
                <a:hlinkClick r:id="rId3"/>
              </a:rPr>
              <a:t>www.artsandnarrative.co.uk</a:t>
            </a:r>
            <a:endParaRPr lang="en-GB" dirty="0" smtClean="0"/>
          </a:p>
          <a:p>
            <a:pPr algn="ctr"/>
            <a:r>
              <a:rPr lang="en-GB" dirty="0" smtClean="0">
                <a:hlinkClick r:id="rId4"/>
              </a:rPr>
              <a:t>www.storytellingwithadolescents.blogspot.co.uk</a:t>
            </a:r>
            <a:endParaRPr lang="en-GB" dirty="0" smtClean="0"/>
          </a:p>
          <a:p>
            <a:pPr algn="ctr"/>
            <a:endParaRPr lang="en-GB" dirty="0" smtClean="0"/>
          </a:p>
        </p:txBody>
      </p:sp>
    </p:spTree>
    <p:extLst>
      <p:ext uri="{BB962C8B-B14F-4D97-AF65-F5344CB8AC3E}">
        <p14:creationId xmlns:p14="http://schemas.microsoft.com/office/powerpoint/2010/main" val="38523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story as political capital</a:t>
            </a:r>
            <a:endParaRPr lang="en-GB" dirty="0"/>
          </a:p>
        </p:txBody>
      </p:sp>
      <p:sp>
        <p:nvSpPr>
          <p:cNvPr id="3" name="Content Placeholder 2"/>
          <p:cNvSpPr>
            <a:spLocks noGrp="1"/>
          </p:cNvSpPr>
          <p:nvPr>
            <p:ph idx="1"/>
          </p:nvPr>
        </p:nvSpPr>
        <p:spPr/>
        <p:txBody>
          <a:bodyPr>
            <a:normAutofit fontScale="92500" lnSpcReduction="20000"/>
          </a:bodyPr>
          <a:lstStyle/>
          <a:p>
            <a:r>
              <a:rPr lang="en-GB" dirty="0">
                <a:hlinkClick r:id="rId3"/>
              </a:rPr>
              <a:t>https://youngcarersrevolution.wordpress.com/poetry</a:t>
            </a:r>
            <a:r>
              <a:rPr lang="en-GB" dirty="0" smtClean="0">
                <a:hlinkClick r:id="rId3"/>
              </a:rPr>
              <a:t>/</a:t>
            </a:r>
            <a:r>
              <a:rPr lang="en-GB" dirty="0" smtClean="0"/>
              <a:t> </a:t>
            </a:r>
          </a:p>
          <a:p>
            <a:r>
              <a:rPr lang="en-GB" dirty="0" smtClean="0"/>
              <a:t>Gibb: ‘There’s </a:t>
            </a:r>
            <a:r>
              <a:rPr lang="en-GB" dirty="0"/>
              <a:t>a danger that caution can stifle the people we help, when we should be giving them a megaphone to make sure their perspective is heard</a:t>
            </a:r>
            <a:r>
              <a:rPr lang="en-GB" dirty="0" smtClean="0"/>
              <a:t>.’</a:t>
            </a:r>
          </a:p>
          <a:p>
            <a:r>
              <a:rPr lang="en-GB" dirty="0" smtClean="0"/>
              <a:t>Dwight </a:t>
            </a:r>
            <a:r>
              <a:rPr lang="en-GB" dirty="0" err="1" smtClean="0"/>
              <a:t>Conquergood</a:t>
            </a:r>
            <a:r>
              <a:rPr lang="en-GB" dirty="0" smtClean="0"/>
              <a:t> (1985): dialogical engagement with voice of the subordinated ‘other’.</a:t>
            </a:r>
          </a:p>
          <a:p>
            <a:r>
              <a:rPr lang="en-GB" dirty="0" smtClean="0"/>
              <a:t>But is it a choice, as Thompson says, ‘to tell’ or ‘not to tell’? Or are there other ways?</a:t>
            </a:r>
          </a:p>
        </p:txBody>
      </p:sp>
    </p:spTree>
    <p:extLst>
      <p:ext uri="{BB962C8B-B14F-4D97-AF65-F5344CB8AC3E}">
        <p14:creationId xmlns:p14="http://schemas.microsoft.com/office/powerpoint/2010/main" val="36592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John’s </a:t>
            </a:r>
            <a:r>
              <a:rPr lang="en-GB" i="1" dirty="0" smtClean="0"/>
              <a:t>Legend of Swimming</a:t>
            </a:r>
            <a:endParaRPr lang="en-GB" i="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200" y="1447800"/>
            <a:ext cx="3775472" cy="5033963"/>
          </a:xfrm>
        </p:spPr>
      </p:pic>
    </p:spTree>
    <p:extLst>
      <p:ext uri="{BB962C8B-B14F-4D97-AF65-F5344CB8AC3E}">
        <p14:creationId xmlns:p14="http://schemas.microsoft.com/office/powerpoint/2010/main" val="439682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Imogen’s ‘Wormwood in the Garden’</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1020" y="1524000"/>
            <a:ext cx="6912380" cy="4063577"/>
          </a:xfrm>
        </p:spPr>
      </p:pic>
      <p:sp>
        <p:nvSpPr>
          <p:cNvPr id="5" name="TextBox 4"/>
          <p:cNvSpPr txBox="1"/>
          <p:nvPr/>
        </p:nvSpPr>
        <p:spPr>
          <a:xfrm>
            <a:off x="685800" y="5715000"/>
            <a:ext cx="7848600" cy="646331"/>
          </a:xfrm>
          <a:prstGeom prst="rect">
            <a:avLst/>
          </a:prstGeom>
          <a:noFill/>
        </p:spPr>
        <p:txBody>
          <a:bodyPr wrap="square" rtlCol="0">
            <a:spAutoFit/>
          </a:bodyPr>
          <a:lstStyle/>
          <a:p>
            <a:r>
              <a:rPr lang="en-GB" dirty="0" smtClean="0"/>
              <a:t>Presented at ‘Love Arts’ conference on arts &amp; mental health, and Higher York’s ‘Everybody’s Business’ conference on mental health provision for under-25s</a:t>
            </a:r>
            <a:endParaRPr lang="en-GB" dirty="0"/>
          </a:p>
        </p:txBody>
      </p:sp>
    </p:spTree>
    <p:extLst>
      <p:ext uri="{BB962C8B-B14F-4D97-AF65-F5344CB8AC3E}">
        <p14:creationId xmlns:p14="http://schemas.microsoft.com/office/powerpoint/2010/main" val="175402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 conclusion</a:t>
            </a:r>
            <a:endParaRPr lang="en-GB"/>
          </a:p>
        </p:txBody>
      </p:sp>
      <p:sp>
        <p:nvSpPr>
          <p:cNvPr id="3" name="Content Placeholder 2"/>
          <p:cNvSpPr>
            <a:spLocks noGrp="1"/>
          </p:cNvSpPr>
          <p:nvPr>
            <p:ph idx="1"/>
          </p:nvPr>
        </p:nvSpPr>
        <p:spPr/>
        <p:txBody>
          <a:bodyPr/>
          <a:lstStyle/>
          <a:p>
            <a:r>
              <a:rPr lang="en-GB" dirty="0" smtClean="0"/>
              <a:t>Can we always facilitate such opportunitie</a:t>
            </a:r>
            <a:r>
              <a:rPr lang="en-GB" dirty="0" smtClean="0"/>
              <a:t>s for young people to speak through their </a:t>
            </a:r>
            <a:r>
              <a:rPr lang="en-GB" dirty="0" err="1" smtClean="0"/>
              <a:t>artform</a:t>
            </a:r>
            <a:r>
              <a:rPr lang="en-GB" dirty="0" smtClean="0"/>
              <a:t>? No. </a:t>
            </a:r>
            <a:endParaRPr lang="en-GB" dirty="0"/>
          </a:p>
          <a:p>
            <a:r>
              <a:rPr lang="en-GB" dirty="0" smtClean="0"/>
              <a:t>Can all consultation processes digest such indirect inputs? No.</a:t>
            </a:r>
          </a:p>
          <a:p>
            <a:r>
              <a:rPr lang="en-GB" dirty="0" smtClean="0"/>
              <a:t>The communication they wish to make with the world, on their terms. Subtly. Artistically. Unpredictably. Like a story. </a:t>
            </a:r>
          </a:p>
          <a:p>
            <a:endParaRPr lang="en-GB" dirty="0"/>
          </a:p>
        </p:txBody>
      </p:sp>
    </p:spTree>
    <p:extLst>
      <p:ext uri="{BB962C8B-B14F-4D97-AF65-F5344CB8AC3E}">
        <p14:creationId xmlns:p14="http://schemas.microsoft.com/office/powerpoint/2010/main" val="61487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70000" lnSpcReduction="20000"/>
          </a:bodyPr>
          <a:lstStyle/>
          <a:p>
            <a:r>
              <a:rPr lang="en-GB" dirty="0" err="1" smtClean="0"/>
              <a:t>Conquergood</a:t>
            </a:r>
            <a:r>
              <a:rPr lang="en-GB" dirty="0"/>
              <a:t>, Dwight (1985) ‘Performing as a Moral Act: Ethical dimensions of the ethnography of performance’, </a:t>
            </a:r>
            <a:r>
              <a:rPr lang="en-GB" i="1" dirty="0"/>
              <a:t>Text and Performance Quarterly</a:t>
            </a:r>
            <a:r>
              <a:rPr lang="en-GB" dirty="0"/>
              <a:t> 5:2, pp.1-13</a:t>
            </a:r>
          </a:p>
          <a:p>
            <a:r>
              <a:rPr lang="en-GB" dirty="0" smtClean="0"/>
              <a:t>Gibb</a:t>
            </a:r>
            <a:r>
              <a:rPr lang="en-GB" dirty="0"/>
              <a:t>, Charlotte (2016) ‘The storytelling tug of war: do stories empower or dehumanise?’, </a:t>
            </a:r>
            <a:r>
              <a:rPr lang="en-GB" dirty="0" smtClean="0"/>
              <a:t>at </a:t>
            </a:r>
            <a:r>
              <a:rPr lang="en-GB" dirty="0">
                <a:hlinkClick r:id="rId2"/>
              </a:rPr>
              <a:t>http://</a:t>
            </a:r>
            <a:r>
              <a:rPr lang="en-GB" dirty="0" smtClean="0">
                <a:hlinkClick r:id="rId2"/>
              </a:rPr>
              <a:t>www.charitycomms.org.uk/articles/the-storytelling-tug-of-war-do-stories-empower-or-dehumanise</a:t>
            </a:r>
            <a:r>
              <a:rPr lang="en-GB" dirty="0" smtClean="0"/>
              <a:t> , accessed May 2016</a:t>
            </a:r>
          </a:p>
          <a:p>
            <a:r>
              <a:rPr lang="en-GB" dirty="0" smtClean="0"/>
              <a:t>Rowe</a:t>
            </a:r>
            <a:r>
              <a:rPr lang="en-GB" dirty="0"/>
              <a:t>, Nick (2007) Playing the Other: Dramatizing personal narratives in playback theatre. London and Philadelphia: Jessica Kingsley Publishers.</a:t>
            </a:r>
            <a:endParaRPr lang="en-GB" dirty="0" smtClean="0"/>
          </a:p>
          <a:p>
            <a:r>
              <a:rPr lang="en-GB" dirty="0" smtClean="0"/>
              <a:t>Thompson</a:t>
            </a:r>
            <a:r>
              <a:rPr lang="en-GB" dirty="0"/>
              <a:t>, James (2011) </a:t>
            </a:r>
            <a:r>
              <a:rPr lang="en-GB" i="1" dirty="0"/>
              <a:t>Performance Affects: Applied theatre and the end of effect</a:t>
            </a:r>
            <a:r>
              <a:rPr lang="en-GB" dirty="0"/>
              <a:t>. 2nd ed. </a:t>
            </a:r>
            <a:r>
              <a:rPr lang="en-GB" dirty="0" err="1"/>
              <a:t>London:Palgrave</a:t>
            </a:r>
            <a:r>
              <a:rPr lang="en-GB" dirty="0"/>
              <a:t> Macmillan</a:t>
            </a:r>
          </a:p>
        </p:txBody>
      </p:sp>
    </p:spTree>
    <p:extLst>
      <p:ext uri="{BB962C8B-B14F-4D97-AF65-F5344CB8AC3E}">
        <p14:creationId xmlns:p14="http://schemas.microsoft.com/office/powerpoint/2010/main" val="307489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dirty="0" smtClean="0"/>
              <a:t>Whistle-stop intro to my research</a:t>
            </a:r>
            <a:endParaRPr lang="en-GB" dirty="0"/>
          </a:p>
        </p:txBody>
      </p:sp>
      <p:sp>
        <p:nvSpPr>
          <p:cNvPr id="3" name="Content Placeholder 2"/>
          <p:cNvSpPr>
            <a:spLocks noGrp="1"/>
          </p:cNvSpPr>
          <p:nvPr>
            <p:ph idx="1"/>
          </p:nvPr>
        </p:nvSpPr>
        <p:spPr>
          <a:xfrm>
            <a:off x="128712" y="1295400"/>
            <a:ext cx="5154488" cy="5638800"/>
          </a:xfrm>
        </p:spPr>
        <p:txBody>
          <a:bodyPr>
            <a:normAutofit fontScale="70000" lnSpcReduction="20000"/>
          </a:bodyPr>
          <a:lstStyle/>
          <a:p>
            <a:r>
              <a:rPr lang="en-GB" sz="3300" dirty="0" smtClean="0"/>
              <a:t>Storyteller and educator focusing on sustainability and community</a:t>
            </a:r>
          </a:p>
          <a:p>
            <a:r>
              <a:rPr lang="en-GB" sz="3300" dirty="0" smtClean="0"/>
              <a:t>Practice-based PhD in storytelling with adolescents</a:t>
            </a:r>
          </a:p>
          <a:p>
            <a:r>
              <a:rPr lang="en-GB" sz="3300" dirty="0" smtClean="0"/>
              <a:t>Using mostly myth and folktale, and various </a:t>
            </a:r>
            <a:r>
              <a:rPr lang="en-GB" sz="3300" dirty="0" err="1" smtClean="0"/>
              <a:t>artforms</a:t>
            </a:r>
            <a:endParaRPr lang="en-GB" sz="3300" dirty="0" smtClean="0"/>
          </a:p>
          <a:p>
            <a:r>
              <a:rPr lang="en-GB" sz="3300" dirty="0" smtClean="0"/>
              <a:t>AHRC-funded</a:t>
            </a:r>
          </a:p>
          <a:p>
            <a:r>
              <a:rPr lang="en-GB" sz="3300" dirty="0" smtClean="0"/>
              <a:t>In International Centre for Arts and Narrative (York Theatre Royal </a:t>
            </a:r>
            <a:r>
              <a:rPr lang="en-GB" sz="3300" dirty="0"/>
              <a:t>+</a:t>
            </a:r>
            <a:r>
              <a:rPr lang="en-GB" sz="3300" dirty="0" smtClean="0"/>
              <a:t> York St John University)</a:t>
            </a:r>
            <a:endParaRPr lang="en-GB" sz="3300" dirty="0"/>
          </a:p>
          <a:p>
            <a:r>
              <a:rPr lang="en-GB" sz="3300" dirty="0" smtClean="0"/>
              <a:t>Storytelling </a:t>
            </a:r>
            <a:r>
              <a:rPr lang="en-GB" sz="3300" i="1" dirty="0" smtClean="0"/>
              <a:t>for, with </a:t>
            </a:r>
            <a:r>
              <a:rPr lang="en-GB" sz="3300" dirty="0" smtClean="0"/>
              <a:t>and </a:t>
            </a:r>
            <a:r>
              <a:rPr lang="en-GB" sz="3300" i="1" dirty="0" smtClean="0"/>
              <a:t>by</a:t>
            </a:r>
            <a:r>
              <a:rPr lang="en-GB" sz="3300" dirty="0" smtClean="0"/>
              <a:t> teenagers in long-term partnerships in</a:t>
            </a:r>
          </a:p>
          <a:p>
            <a:pPr lvl="1"/>
            <a:r>
              <a:rPr lang="en-GB" sz="2900" dirty="0" smtClean="0"/>
              <a:t>a school, </a:t>
            </a:r>
            <a:endParaRPr lang="en-GB" sz="2900" dirty="0"/>
          </a:p>
          <a:p>
            <a:pPr lvl="1"/>
            <a:r>
              <a:rPr lang="en-GB" sz="2900" dirty="0" smtClean="0"/>
              <a:t>a mental health setting, </a:t>
            </a:r>
          </a:p>
          <a:p>
            <a:pPr lvl="1"/>
            <a:r>
              <a:rPr lang="en-GB" sz="2900" dirty="0"/>
              <a:t>v</a:t>
            </a:r>
            <a:r>
              <a:rPr lang="en-GB" sz="2900" dirty="0" smtClean="0"/>
              <a:t>arious youth theatres</a:t>
            </a:r>
          </a:p>
          <a:p>
            <a:pPr lvl="1"/>
            <a:r>
              <a:rPr lang="en-GB" sz="2900" dirty="0" smtClean="0"/>
              <a:t>YSJU</a:t>
            </a:r>
          </a:p>
          <a:p>
            <a:pPr lvl="1"/>
            <a:r>
              <a:rPr lang="en-GB" sz="2900" dirty="0" smtClean="0"/>
              <a:t>a youth club</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1066800"/>
            <a:ext cx="3708400" cy="5562600"/>
          </a:xfrm>
          <a:prstGeom prst="rect">
            <a:avLst/>
          </a:prstGeom>
        </p:spPr>
      </p:pic>
    </p:spTree>
    <p:extLst>
      <p:ext uri="{BB962C8B-B14F-4D97-AF65-F5344CB8AC3E}">
        <p14:creationId xmlns:p14="http://schemas.microsoft.com/office/powerpoint/2010/main" val="9783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fade">
                                      <p:cBhvr>
                                        <p:cTn id="57" dur="500"/>
                                        <p:tgtEl>
                                          <p:spTgt spid="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500"/>
                                        <p:tgtEl>
                                          <p:spTgt spid="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500"/>
                                        <p:tgtEl>
                                          <p:spTgt spid="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1"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500"/>
                                        <p:tgtEl>
                                          <p:spTgt spid="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1"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500"/>
                                        <p:tgtEl>
                                          <p:spTgt spid="3">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1"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fade">
                                      <p:cBhvr>
                                        <p:cTn id="82" dur="500"/>
                                        <p:tgtEl>
                                          <p:spTgt spid="3">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1"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fade">
                                      <p:cBhvr>
                                        <p:cTn id="87" dur="500"/>
                                        <p:tgtEl>
                                          <p:spTgt spid="3">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1" nodeType="click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Effect transition="in" filter="fade">
                                      <p:cBhvr>
                                        <p:cTn id="92" dur="500"/>
                                        <p:tgtEl>
                                          <p:spTgt spid="3">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fade">
                                      <p:cBhvr>
                                        <p:cTn id="97" dur="500"/>
                                        <p:tgtEl>
                                          <p:spTgt spid="3">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1" nodeType="click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fade">
                                      <p:cBhvr>
                                        <p:cTn id="10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GB" dirty="0" smtClean="0"/>
              <a:t>The ‘Discover’ enquiry – the true story!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007" y="1870869"/>
            <a:ext cx="6503193" cy="2167731"/>
          </a:xfrm>
        </p:spPr>
      </p:pic>
      <p:sp>
        <p:nvSpPr>
          <p:cNvPr id="5" name="TextBox 4"/>
          <p:cNvSpPr txBox="1"/>
          <p:nvPr/>
        </p:nvSpPr>
        <p:spPr>
          <a:xfrm>
            <a:off x="762000" y="4343400"/>
            <a:ext cx="739140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Late 2014 – early 2015</a:t>
            </a:r>
          </a:p>
          <a:p>
            <a:pPr marL="285750" indent="-285750">
              <a:buFont typeface="Arial" panose="020B0604020202020204" pitchFamily="34" charset="0"/>
              <a:buChar char="•"/>
            </a:pPr>
            <a:r>
              <a:rPr lang="en-GB" dirty="0" smtClean="0"/>
              <a:t>Informing recommissioning of CAMHS services</a:t>
            </a:r>
          </a:p>
          <a:p>
            <a:pPr marL="285750" indent="-285750">
              <a:buFont typeface="Arial" panose="020B0604020202020204" pitchFamily="34" charset="0"/>
              <a:buChar char="•"/>
            </a:pPr>
            <a:r>
              <a:rPr lang="en-GB" dirty="0" smtClean="0"/>
              <a:t>Methodology: ‘appreciative enquiry’</a:t>
            </a:r>
          </a:p>
          <a:p>
            <a:pPr marL="285750" indent="-285750">
              <a:buFont typeface="Arial" panose="020B0604020202020204" pitchFamily="34" charset="0"/>
              <a:buChar char="•"/>
            </a:pPr>
            <a:r>
              <a:rPr lang="en-GB" dirty="0" smtClean="0"/>
              <a:t>Struggling to obtain young people’s input</a:t>
            </a:r>
          </a:p>
          <a:p>
            <a:pPr marL="285750" indent="-285750">
              <a:buFont typeface="Arial" panose="020B0604020202020204" pitchFamily="34" charset="0"/>
              <a:buChar char="•"/>
            </a:pPr>
            <a:r>
              <a:rPr lang="en-GB" dirty="0" smtClean="0"/>
              <a:t>Input from CAMHS residential unit not very appreciative</a:t>
            </a:r>
            <a:endParaRPr lang="en-GB" dirty="0"/>
          </a:p>
        </p:txBody>
      </p:sp>
    </p:spTree>
    <p:extLst>
      <p:ext uri="{BB962C8B-B14F-4D97-AF65-F5344CB8AC3E}">
        <p14:creationId xmlns:p14="http://schemas.microsoft.com/office/powerpoint/2010/main" val="27293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digital storytelling approach</a:t>
            </a:r>
            <a:endParaRPr lang="en-GB" dirty="0"/>
          </a:p>
        </p:txBody>
      </p:sp>
      <p:sp>
        <p:nvSpPr>
          <p:cNvPr id="3" name="Content Placeholder 2"/>
          <p:cNvSpPr>
            <a:spLocks noGrp="1"/>
          </p:cNvSpPr>
          <p:nvPr>
            <p:ph idx="1"/>
          </p:nvPr>
        </p:nvSpPr>
        <p:spPr>
          <a:xfrm>
            <a:off x="457200" y="1600200"/>
            <a:ext cx="8382000" cy="4525963"/>
          </a:xfrm>
        </p:spPr>
        <p:txBody>
          <a:bodyPr/>
          <a:lstStyle/>
          <a:p>
            <a:r>
              <a:rPr lang="en-GB" dirty="0" smtClean="0"/>
              <a:t>3</a:t>
            </a:r>
            <a:r>
              <a:rPr lang="en-GB" baseline="30000" dirty="0" smtClean="0"/>
              <a:t>rd</a:t>
            </a:r>
            <a:r>
              <a:rPr lang="en-GB" dirty="0" smtClean="0"/>
              <a:t> person fictionalised narrative as a way of eliciting more considered, shared experiences?</a:t>
            </a:r>
          </a:p>
          <a:p>
            <a:r>
              <a:rPr lang="en-GB" dirty="0" smtClean="0"/>
              <a:t>Departure from my usual practice in setting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810000"/>
            <a:ext cx="3352800" cy="251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962400"/>
            <a:ext cx="3048000" cy="2286000"/>
          </a:xfrm>
          <a:prstGeom prst="rect">
            <a:avLst/>
          </a:prstGeom>
        </p:spPr>
      </p:pic>
    </p:spTree>
    <p:extLst>
      <p:ext uri="{BB962C8B-B14F-4D97-AF65-F5344CB8AC3E}">
        <p14:creationId xmlns:p14="http://schemas.microsoft.com/office/powerpoint/2010/main" val="325573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on the Wall’ </a:t>
            </a:r>
            <a:r>
              <a:rPr lang="en-GB" dirty="0" smtClean="0">
                <a:sym typeface="Wingdings" panose="05000000000000000000" pitchFamily="2" charset="2"/>
              </a:rPr>
              <a:t> Rob(</a:t>
            </a:r>
            <a:r>
              <a:rPr lang="en-GB" dirty="0" err="1" smtClean="0">
                <a:sym typeface="Wingdings" panose="05000000000000000000" pitchFamily="2" charset="2"/>
              </a:rPr>
              <a:t>i</a:t>
            </a:r>
            <a:r>
              <a:rPr lang="en-GB" dirty="0" smtClean="0">
                <a:sym typeface="Wingdings" panose="05000000000000000000" pitchFamily="2" charset="2"/>
              </a:rPr>
              <a:t>/y)n</a:t>
            </a:r>
            <a:endParaRPr lang="en-GB" dirty="0"/>
          </a:p>
        </p:txBody>
      </p:sp>
      <p:sp>
        <p:nvSpPr>
          <p:cNvPr id="3" name="Content Placeholder 2"/>
          <p:cNvSpPr>
            <a:spLocks noGrp="1"/>
          </p:cNvSpPr>
          <p:nvPr>
            <p:ph idx="1"/>
          </p:nvPr>
        </p:nvSpPr>
        <p:spPr/>
        <p:txBody>
          <a:bodyPr/>
          <a:lstStyle/>
          <a:p>
            <a:r>
              <a:rPr lang="en-GB" dirty="0" smtClean="0"/>
              <a:t>Add image of Rob(</a:t>
            </a:r>
            <a:r>
              <a:rPr lang="en-GB" dirty="0" err="1" smtClean="0"/>
              <a:t>i</a:t>
            </a:r>
            <a:r>
              <a:rPr lang="en-GB" dirty="0" smtClean="0"/>
              <a:t>/y)n</a:t>
            </a:r>
          </a:p>
          <a:p>
            <a:r>
              <a:rPr lang="en-GB" dirty="0" smtClean="0"/>
              <a:t>A ‘hollow’ figure and a fraught process</a:t>
            </a:r>
          </a:p>
          <a:p>
            <a:r>
              <a:rPr lang="en-GB" dirty="0" smtClean="0"/>
              <a:t>Play 0:00-01.57 of film.</a:t>
            </a:r>
            <a:endParaRPr lang="en-GB" dirty="0"/>
          </a:p>
        </p:txBody>
      </p:sp>
    </p:spTree>
    <p:extLst>
      <p:ext uri="{BB962C8B-B14F-4D97-AF65-F5344CB8AC3E}">
        <p14:creationId xmlns:p14="http://schemas.microsoft.com/office/powerpoint/2010/main" val="198638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Voices in the policy process</a:t>
            </a:r>
            <a:endParaRPr lang="en-GB" dirty="0"/>
          </a:p>
        </p:txBody>
      </p:sp>
      <p:sp>
        <p:nvSpPr>
          <p:cNvPr id="3" name="Content Placeholder 2"/>
          <p:cNvSpPr>
            <a:spLocks noGrp="1"/>
          </p:cNvSpPr>
          <p:nvPr>
            <p:ph idx="1"/>
          </p:nvPr>
        </p:nvSpPr>
        <p:spPr/>
        <p:txBody>
          <a:bodyPr/>
          <a:lstStyle/>
          <a:p>
            <a:r>
              <a:rPr lang="en-GB" dirty="0" smtClean="0"/>
              <a:t>Two young women keen to present film at professionals’ workshop</a:t>
            </a:r>
          </a:p>
          <a:p>
            <a:r>
              <a:rPr lang="en-GB" dirty="0" smtClean="0"/>
              <a:t>Response enthusiastic and respectful</a:t>
            </a:r>
          </a:p>
          <a:p>
            <a:r>
              <a:rPr lang="en-GB" dirty="0" smtClean="0"/>
              <a:t>Reinforced policy goals already identified by professionals:</a:t>
            </a:r>
          </a:p>
          <a:p>
            <a:pPr lvl="1"/>
            <a:r>
              <a:rPr lang="en-GB" dirty="0" smtClean="0"/>
              <a:t>Rapid access to support at early stages</a:t>
            </a:r>
          </a:p>
          <a:p>
            <a:pPr lvl="1"/>
            <a:r>
              <a:rPr lang="en-GB" dirty="0" smtClean="0"/>
              <a:t>Dismantling of ‘tier’ system &amp; its hurdles</a:t>
            </a:r>
          </a:p>
          <a:p>
            <a:pPr lvl="1"/>
            <a:r>
              <a:rPr lang="en-GB" dirty="0" smtClean="0"/>
              <a:t>Better informed primary care, school, </a:t>
            </a:r>
            <a:r>
              <a:rPr lang="en-GB" dirty="0" err="1" smtClean="0"/>
              <a:t>etc</a:t>
            </a:r>
            <a:r>
              <a:rPr lang="en-GB" dirty="0" smtClean="0"/>
              <a:t> staff</a:t>
            </a:r>
            <a:endParaRPr lang="en-GB" dirty="0"/>
          </a:p>
        </p:txBody>
      </p:sp>
    </p:spTree>
    <p:extLst>
      <p:ext uri="{BB962C8B-B14F-4D97-AF65-F5344CB8AC3E}">
        <p14:creationId xmlns:p14="http://schemas.microsoft.com/office/powerpoint/2010/main" val="3592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doubts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Timescale &amp; nature of involvement dictated by Discover process</a:t>
            </a:r>
          </a:p>
          <a:p>
            <a:r>
              <a:rPr lang="en-GB" dirty="0" smtClean="0"/>
              <a:t>Did it in fact ‘fix’ patient identities? Rather than ‘open up’ their stories (Nick Rowe 2007)? </a:t>
            </a:r>
          </a:p>
          <a:p>
            <a:r>
              <a:rPr lang="en-GB" dirty="0" smtClean="0"/>
              <a:t>Did it enable them to say anything surprising?</a:t>
            </a:r>
          </a:p>
          <a:p>
            <a:r>
              <a:rPr lang="en-GB" dirty="0"/>
              <a:t>Charlotte Gibb (2016</a:t>
            </a:r>
            <a:r>
              <a:rPr lang="en-GB" dirty="0" smtClean="0"/>
              <a:t>) on communicating work with excluded people: ‘My </a:t>
            </a:r>
            <a:r>
              <a:rPr lang="en-GB" dirty="0"/>
              <a:t>experience of writing case studies for the programme has shown me that storytelling brings with it an internal tug of war. Does storytelling empower or dehumanise the people we support</a:t>
            </a:r>
            <a:r>
              <a:rPr lang="en-GB" dirty="0" smtClean="0"/>
              <a:t>?’</a:t>
            </a:r>
            <a:endParaRPr lang="en-GB" dirty="0"/>
          </a:p>
        </p:txBody>
      </p:sp>
    </p:spTree>
    <p:extLst>
      <p:ext uri="{BB962C8B-B14F-4D97-AF65-F5344CB8AC3E}">
        <p14:creationId xmlns:p14="http://schemas.microsoft.com/office/powerpoint/2010/main" val="16862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Leo’s story</a:t>
            </a:r>
            <a:endParaRPr lang="en-GB" dirty="0"/>
          </a:p>
        </p:txBody>
      </p:sp>
      <p:sp>
        <p:nvSpPr>
          <p:cNvPr id="3" name="Content Placeholder 2"/>
          <p:cNvSpPr>
            <a:spLocks noGrp="1"/>
          </p:cNvSpPr>
          <p:nvPr>
            <p:ph idx="1"/>
          </p:nvPr>
        </p:nvSpPr>
        <p:spPr/>
        <p:txBody>
          <a:bodyPr/>
          <a:lstStyle/>
          <a:p>
            <a:r>
              <a:rPr lang="en-GB" dirty="0" smtClean="0"/>
              <a:t>01:57-02:42 of film</a:t>
            </a:r>
            <a:endParaRPr lang="en-GB" dirty="0"/>
          </a:p>
        </p:txBody>
      </p:sp>
    </p:spTree>
    <p:extLst>
      <p:ext uri="{BB962C8B-B14F-4D97-AF65-F5344CB8AC3E}">
        <p14:creationId xmlns:p14="http://schemas.microsoft.com/office/powerpoint/2010/main" val="3574370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Tell your (trauma) story!</a:t>
            </a:r>
            <a:endParaRPr lang="en-GB"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GB" dirty="0"/>
              <a:t>James </a:t>
            </a:r>
            <a:r>
              <a:rPr lang="en-GB" dirty="0" smtClean="0"/>
              <a:t>Thompson: ‘</a:t>
            </a:r>
            <a:r>
              <a:rPr lang="en-GB" b="1" i="1" dirty="0"/>
              <a:t>Tell your story </a:t>
            </a:r>
            <a:r>
              <a:rPr lang="en-GB" dirty="0"/>
              <a:t>can become an imperative rather than a self-directed action….’ (2011:45) </a:t>
            </a:r>
            <a:r>
              <a:rPr lang="en-GB" dirty="0" smtClean="0"/>
              <a:t>– a dominant ‘discursive system’ within applied theatre (2011:43)</a:t>
            </a:r>
          </a:p>
          <a:p>
            <a:r>
              <a:rPr lang="en-GB" dirty="0" smtClean="0"/>
              <a:t>Why? </a:t>
            </a:r>
          </a:p>
          <a:p>
            <a:pPr lvl="1"/>
            <a:r>
              <a:rPr lang="en-GB" dirty="0" smtClean="0"/>
              <a:t>For catharsis/narrative closure/de-traumatisation</a:t>
            </a:r>
          </a:p>
          <a:p>
            <a:pPr lvl="1"/>
            <a:r>
              <a:rPr lang="en-GB" dirty="0" smtClean="0"/>
              <a:t>To enable participants’ voices to be heard by those more powerful</a:t>
            </a:r>
          </a:p>
          <a:p>
            <a:pPr lvl="1"/>
            <a:endParaRPr lang="en-GB" dirty="0"/>
          </a:p>
          <a:p>
            <a:pPr marL="457200" lvl="1" indent="0">
              <a:buNone/>
            </a:pPr>
            <a:r>
              <a:rPr lang="en-GB" dirty="0" smtClean="0"/>
              <a:t>‘</a:t>
            </a:r>
            <a:r>
              <a:rPr lang="en-GB" dirty="0" err="1" smtClean="0"/>
              <a:t>Storyknowing</a:t>
            </a:r>
            <a:r>
              <a:rPr lang="en-GB" dirty="0" smtClean="0"/>
              <a:t>’ conference: most papers on projects telling young people’s own stories</a:t>
            </a:r>
          </a:p>
        </p:txBody>
      </p:sp>
    </p:spTree>
    <p:extLst>
      <p:ext uri="{BB962C8B-B14F-4D97-AF65-F5344CB8AC3E}">
        <p14:creationId xmlns:p14="http://schemas.microsoft.com/office/powerpoint/2010/main" val="3857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1469</Words>
  <Application>Microsoft Office PowerPoint</Application>
  <PresentationFormat>On-screen Show (4:3)</PresentationFormat>
  <Paragraphs>98</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Young people’s voices in the policy process:</vt:lpstr>
      <vt:lpstr>Whistle-stop intro to my research</vt:lpstr>
      <vt:lpstr>The ‘Discover’ enquiry – the true story!</vt:lpstr>
      <vt:lpstr>A digital storytelling approach</vt:lpstr>
      <vt:lpstr>‘Role on the Wall’  Rob(i/y)n</vt:lpstr>
      <vt:lpstr>Voices in the policy process</vt:lpstr>
      <vt:lpstr>My doubts</vt:lpstr>
      <vt:lpstr>Leo’s story</vt:lpstr>
      <vt:lpstr>Tell your (trauma) story!</vt:lpstr>
      <vt:lpstr>Personal story as political capital</vt:lpstr>
      <vt:lpstr>John’s Legend of Swimming</vt:lpstr>
      <vt:lpstr>Imogen’s ‘Wormwood in the Garden’</vt:lpstr>
      <vt:lpstr>In conclusion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people’s voices in the policy process:</dc:title>
  <dc:creator>Catherine Heinemeyer</dc:creator>
  <cp:lastModifiedBy>c.heinemeyer</cp:lastModifiedBy>
  <cp:revision>27</cp:revision>
  <dcterms:created xsi:type="dcterms:W3CDTF">2006-08-16T00:00:00Z</dcterms:created>
  <dcterms:modified xsi:type="dcterms:W3CDTF">2016-05-09T13:22:50Z</dcterms:modified>
</cp:coreProperties>
</file>