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258" r:id="rId4"/>
    <p:sldId id="265" r:id="rId5"/>
    <p:sldId id="260" r:id="rId6"/>
    <p:sldId id="268" r:id="rId7"/>
    <p:sldId id="262" r:id="rId8"/>
    <p:sldId id="270" r:id="rId9"/>
    <p:sldId id="263" r:id="rId10"/>
    <p:sldId id="269" r:id="rId11"/>
    <p:sldId id="266" r:id="rId12"/>
    <p:sldId id="264" r:id="rId13"/>
    <p:sldId id="267" r:id="rId14"/>
    <p:sldId id="278" r:id="rId15"/>
    <p:sldId id="274" r:id="rId16"/>
    <p:sldId id="272" r:id="rId17"/>
    <p:sldId id="273" r:id="rId18"/>
    <p:sldId id="271" r:id="rId19"/>
    <p:sldId id="275" r:id="rId20"/>
    <p:sldId id="276" r:id="rId21"/>
    <p:sldId id="261" r:id="rId22"/>
    <p:sldId id="277" r:id="rId23"/>
    <p:sldId id="257" r:id="rId24"/>
  </p:sldIdLst>
  <p:sldSz cx="9144000" cy="6858000" type="screen4x3"/>
  <p:notesSz cx="6796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inemeyer" initials="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4812" cy="496888"/>
          </a:xfrm>
          <a:prstGeom prst="rect">
            <a:avLst/>
          </a:prstGeom>
        </p:spPr>
        <p:txBody>
          <a:bodyPr vert="horz" lIns="91440" tIns="45720" rIns="91440" bIns="45720" rtlCol="0"/>
          <a:lstStyle>
            <a:lvl1pPr algn="r">
              <a:defRPr sz="1200"/>
            </a:lvl1pPr>
          </a:lstStyle>
          <a:p>
            <a:fld id="{287A6A26-1710-46C6-8DC7-CE3AC2361C71}" type="datetimeFigureOut">
              <a:rPr lang="en-GB" smtClean="0"/>
              <a:t>01/08/2016</a:t>
            </a:fld>
            <a:endParaRPr lang="en-GB"/>
          </a:p>
        </p:txBody>
      </p:sp>
      <p:sp>
        <p:nvSpPr>
          <p:cNvPr id="4" name="Footer Placeholder 3"/>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4812" cy="496887"/>
          </a:xfrm>
          <a:prstGeom prst="rect">
            <a:avLst/>
          </a:prstGeom>
        </p:spPr>
        <p:txBody>
          <a:bodyPr vert="horz" lIns="91440" tIns="45720" rIns="91440" bIns="45720" rtlCol="0" anchor="b"/>
          <a:lstStyle>
            <a:lvl1pPr algn="r">
              <a:defRPr sz="1200"/>
            </a:lvl1pPr>
          </a:lstStyle>
          <a:p>
            <a:fld id="{C4614D4A-2568-49E2-B949-FA7696DCFA4E}" type="slidenum">
              <a:rPr lang="en-GB" smtClean="0"/>
              <a:t>‹#›</a:t>
            </a:fld>
            <a:endParaRPr lang="en-GB"/>
          </a:p>
        </p:txBody>
      </p:sp>
    </p:spTree>
    <p:extLst>
      <p:ext uri="{BB962C8B-B14F-4D97-AF65-F5344CB8AC3E}">
        <p14:creationId xmlns:p14="http://schemas.microsoft.com/office/powerpoint/2010/main" val="396028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971"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545" y="0"/>
            <a:ext cx="2944971" cy="496332"/>
          </a:xfrm>
          <a:prstGeom prst="rect">
            <a:avLst/>
          </a:prstGeom>
        </p:spPr>
        <p:txBody>
          <a:bodyPr vert="horz" lIns="91440" tIns="45720" rIns="91440" bIns="45720" rtlCol="0"/>
          <a:lstStyle>
            <a:lvl1pPr algn="r">
              <a:defRPr sz="1200"/>
            </a:lvl1pPr>
          </a:lstStyle>
          <a:p>
            <a:fld id="{EB7CE143-A5A0-4848-AA16-E2C11C7710BE}" type="datetimeFigureOut">
              <a:rPr lang="en-GB" smtClean="0"/>
              <a:t>01/08/2016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609" y="4715154"/>
            <a:ext cx="54368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3"/>
            <a:ext cx="2944971"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545" y="9428583"/>
            <a:ext cx="2944971" cy="496332"/>
          </a:xfrm>
          <a:prstGeom prst="rect">
            <a:avLst/>
          </a:prstGeom>
        </p:spPr>
        <p:txBody>
          <a:bodyPr vert="horz" lIns="91440" tIns="45720" rIns="91440" bIns="45720" rtlCol="0" anchor="b"/>
          <a:lstStyle>
            <a:lvl1pPr algn="r">
              <a:defRPr sz="1200"/>
            </a:lvl1pPr>
          </a:lstStyle>
          <a:p>
            <a:fld id="{76048D45-D508-46AA-ACE9-5EF55267A552}" type="slidenum">
              <a:rPr lang="en-GB" smtClean="0"/>
              <a:t>‹#›</a:t>
            </a:fld>
            <a:endParaRPr lang="en-GB"/>
          </a:p>
        </p:txBody>
      </p:sp>
    </p:spTree>
    <p:extLst>
      <p:ext uri="{BB962C8B-B14F-4D97-AF65-F5344CB8AC3E}">
        <p14:creationId xmlns:p14="http://schemas.microsoft.com/office/powerpoint/2010/main" val="120949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41F21-8555-4831-BC2C-27E5DBBEB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0193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in fact a rather huge and extremely diverse body of</a:t>
            </a:r>
            <a:r>
              <a:rPr lang="en-GB" baseline="0" dirty="0" smtClean="0"/>
              <a:t> practice.  </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4</a:t>
            </a:fld>
            <a:endParaRPr lang="en-GB"/>
          </a:p>
        </p:txBody>
      </p:sp>
    </p:spTree>
    <p:extLst>
      <p:ext uri="{BB962C8B-B14F-4D97-AF65-F5344CB8AC3E}">
        <p14:creationId xmlns:p14="http://schemas.microsoft.com/office/powerpoint/2010/main" val="217873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of course the impact of these people on me</a:t>
            </a:r>
            <a:r>
              <a:rPr lang="en-GB" baseline="0" dirty="0" smtClean="0"/>
              <a:t> and my own practice.</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8</a:t>
            </a:fld>
            <a:endParaRPr lang="en-GB"/>
          </a:p>
        </p:txBody>
      </p:sp>
    </p:spTree>
    <p:extLst>
      <p:ext uri="{BB962C8B-B14F-4D97-AF65-F5344CB8AC3E}">
        <p14:creationId xmlns:p14="http://schemas.microsoft.com/office/powerpoint/2010/main" val="250229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my experience that individual</a:t>
            </a:r>
            <a:r>
              <a:rPr lang="en-GB" baseline="0" dirty="0" smtClean="0"/>
              <a:t> teachers, or individual policy makers, make decisions based on large empirical studies.  Rather they are impressed by contacts, experiences they have had.  By stories, indeed.</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9</a:t>
            </a:fld>
            <a:endParaRPr lang="en-GB"/>
          </a:p>
        </p:txBody>
      </p:sp>
    </p:spTree>
    <p:extLst>
      <p:ext uri="{BB962C8B-B14F-4D97-AF65-F5344CB8AC3E}">
        <p14:creationId xmlns:p14="http://schemas.microsoft.com/office/powerpoint/2010/main" val="30738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mechanisms</a:t>
            </a:r>
            <a:r>
              <a:rPr lang="en-GB" baseline="0" dirty="0" smtClean="0"/>
              <a:t> of osmosis in practice.</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11</a:t>
            </a:fld>
            <a:endParaRPr lang="en-GB"/>
          </a:p>
        </p:txBody>
      </p:sp>
    </p:spTree>
    <p:extLst>
      <p:ext uri="{BB962C8B-B14F-4D97-AF65-F5344CB8AC3E}">
        <p14:creationId xmlns:p14="http://schemas.microsoft.com/office/powerpoint/2010/main" val="119150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USUALLY is important here.  The storytelling relationship of </a:t>
            </a:r>
            <a:r>
              <a:rPr lang="en-GB" dirty="0" err="1" smtClean="0"/>
              <a:t>uncoerced</a:t>
            </a:r>
            <a:r>
              <a:rPr lang="en-GB" dirty="0" smtClean="0"/>
              <a:t> mutual attention is the model for this pedagogy.  This relationship</a:t>
            </a:r>
            <a:r>
              <a:rPr lang="en-GB" baseline="0" dirty="0" smtClean="0"/>
              <a:t> </a:t>
            </a:r>
            <a:r>
              <a:rPr lang="en-GB" dirty="0" smtClean="0"/>
              <a:t>breaks down if attention is forced or over-structured.  The listener’s attention is given</a:t>
            </a:r>
            <a:r>
              <a:rPr lang="en-GB" baseline="0" dirty="0" smtClean="0"/>
              <a:t> as a gift.  </a:t>
            </a:r>
            <a:r>
              <a:rPr lang="en-GB" dirty="0" smtClean="0"/>
              <a:t>When it works, there</a:t>
            </a:r>
            <a:r>
              <a:rPr lang="en-GB" baseline="0" dirty="0" smtClean="0"/>
              <a:t> can be huge gains of experiential understanding, self-esteem, quality of listening and understanding.  But if they do not consent, it can break down into relative chaos.</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13</a:t>
            </a:fld>
            <a:endParaRPr lang="en-GB"/>
          </a:p>
        </p:txBody>
      </p:sp>
    </p:spTree>
    <p:extLst>
      <p:ext uri="{BB962C8B-B14F-4D97-AF65-F5344CB8AC3E}">
        <p14:creationId xmlns:p14="http://schemas.microsoft.com/office/powerpoint/2010/main" val="35388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conflicts are not primarily of content but of process.  NB. I am talking mostly</a:t>
            </a:r>
            <a:r>
              <a:rPr lang="en-GB" baseline="0" dirty="0" smtClean="0"/>
              <a:t> about the English and humanities curriculum here. I am sure you as an education audience could add more to these lists. </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16</a:t>
            </a:fld>
            <a:endParaRPr lang="en-GB"/>
          </a:p>
        </p:txBody>
      </p:sp>
    </p:spTree>
    <p:extLst>
      <p:ext uri="{BB962C8B-B14F-4D97-AF65-F5344CB8AC3E}">
        <p14:creationId xmlns:p14="http://schemas.microsoft.com/office/powerpoint/2010/main" val="349964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details of shutting down of </a:t>
            </a:r>
            <a:r>
              <a:rPr lang="en-GB" dirty="0" err="1" smtClean="0"/>
              <a:t>opps</a:t>
            </a:r>
            <a:r>
              <a:rPr lang="en-GB" dirty="0" smtClean="0"/>
              <a:t> – SD’s retirement, half-hour</a:t>
            </a:r>
            <a:r>
              <a:rPr lang="en-GB" baseline="0" dirty="0" smtClean="0"/>
              <a:t> lunch breaks putting paid to lunch club.</a:t>
            </a:r>
            <a:endParaRPr lang="en-GB" dirty="0" smtClean="0"/>
          </a:p>
          <a:p>
            <a:r>
              <a:rPr lang="en-GB" dirty="0" smtClean="0"/>
              <a:t>Important to note that these gaps have shut down IN SPITE OF teachers’ efforts to hold</a:t>
            </a:r>
            <a:r>
              <a:rPr lang="en-GB" baseline="0" dirty="0" smtClean="0"/>
              <a:t> them open for me.  </a:t>
            </a:r>
            <a:r>
              <a:rPr lang="en-GB" dirty="0" smtClean="0"/>
              <a:t>In a less constrained education system, I do think the osmotic approach is potentially very powerful.  For</a:t>
            </a:r>
            <a:r>
              <a:rPr lang="en-GB" baseline="0" dirty="0" smtClean="0"/>
              <a:t> example, in my work in an adolescent mental health setting opportunities have not closed but opened and opened.  Gaps have enlarged and the institution has actively helped the work to flourish.  The local policy world has responded and sought to find more out about it.  Meetings have been held with senior service managers. </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17</a:t>
            </a:fld>
            <a:endParaRPr lang="en-GB"/>
          </a:p>
        </p:txBody>
      </p:sp>
    </p:spTree>
    <p:extLst>
      <p:ext uri="{BB962C8B-B14F-4D97-AF65-F5344CB8AC3E}">
        <p14:creationId xmlns:p14="http://schemas.microsoft.com/office/powerpoint/2010/main" val="363382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genesis of Mr Imagination</a:t>
            </a:r>
            <a:r>
              <a:rPr lang="en-GB" baseline="0" dirty="0" smtClean="0"/>
              <a:t> – out of </a:t>
            </a:r>
            <a:r>
              <a:rPr lang="en-GB" baseline="0" dirty="0" err="1" smtClean="0"/>
              <a:t>Poia</a:t>
            </a:r>
            <a:r>
              <a:rPr lang="en-GB" baseline="0" dirty="0" smtClean="0"/>
              <a:t> and William </a:t>
            </a:r>
            <a:r>
              <a:rPr lang="en-GB" baseline="0" dirty="0" err="1" smtClean="0"/>
              <a:t>Kamkwamba</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6048D45-D508-46AA-ACE9-5EF55267A552}" type="slidenum">
              <a:rPr lang="en-GB" smtClean="0"/>
              <a:t>21</a:t>
            </a:fld>
            <a:endParaRPr lang="en-GB"/>
          </a:p>
        </p:txBody>
      </p:sp>
    </p:spTree>
    <p:extLst>
      <p:ext uri="{BB962C8B-B14F-4D97-AF65-F5344CB8AC3E}">
        <p14:creationId xmlns:p14="http://schemas.microsoft.com/office/powerpoint/2010/main" val="82792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orytellingwithadolescents.blogspot.com/" TargetMode="External"/><Relationship Id="rId2" Type="http://schemas.openxmlformats.org/officeDocument/2006/relationships/hyperlink" Target="mailto:c.heinemeyer@yorksj.ac.uk"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hyperlink" Target="http://www.artsandnarrative.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torytellingwithadolescents.blogspot.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orytellingwithadolescents.blogspot.com/" TargetMode="External"/><Relationship Id="rId2" Type="http://schemas.openxmlformats.org/officeDocument/2006/relationships/hyperlink" Target="mailto:c.heinemeyer@yorksj.ac.uk" TargetMode="External"/><Relationship Id="rId1" Type="http://schemas.openxmlformats.org/officeDocument/2006/relationships/slideLayout" Target="../slideLayouts/slideLayout2.xml"/><Relationship Id="rId4" Type="http://schemas.openxmlformats.org/officeDocument/2006/relationships/hyperlink" Target="http://www.artsandnarrative.co.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2.wdp"/><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Autofit/>
          </a:bodyPr>
          <a:lstStyle/>
          <a:p>
            <a:r>
              <a:rPr lang="en-GB" sz="3200" b="1" dirty="0"/>
              <a:t>The school storyteller-in-residence: </a:t>
            </a:r>
            <a:r>
              <a:rPr lang="en-GB" sz="3200" b="1" dirty="0" smtClean="0"/>
              <a:t/>
            </a:r>
            <a:br>
              <a:rPr lang="en-GB" sz="3200" b="1" dirty="0" smtClean="0"/>
            </a:br>
            <a:r>
              <a:rPr lang="en-GB" sz="3200" dirty="0" smtClean="0"/>
              <a:t>the </a:t>
            </a:r>
            <a:r>
              <a:rPr lang="en-GB" sz="3200" dirty="0"/>
              <a:t>power and the limitations of an ‘osmotic’ approach to disseminating </a:t>
            </a:r>
            <a:r>
              <a:rPr lang="en-GB" sz="3200" dirty="0" err="1"/>
              <a:t>PaR</a:t>
            </a:r>
            <a:endParaRPr lang="en-GB" sz="3200" dirty="0"/>
          </a:p>
        </p:txBody>
      </p:sp>
      <p:sp>
        <p:nvSpPr>
          <p:cNvPr id="3" name="Subtitle 2"/>
          <p:cNvSpPr>
            <a:spLocks noGrp="1"/>
          </p:cNvSpPr>
          <p:nvPr>
            <p:ph type="subTitle" idx="1"/>
          </p:nvPr>
        </p:nvSpPr>
        <p:spPr>
          <a:xfrm>
            <a:off x="1371600" y="4953000"/>
            <a:ext cx="6400800" cy="1752600"/>
          </a:xfrm>
        </p:spPr>
        <p:txBody>
          <a:bodyPr>
            <a:normAutofit fontScale="85000" lnSpcReduction="10000"/>
          </a:bodyPr>
          <a:lstStyle/>
          <a:p>
            <a:r>
              <a:rPr lang="en-GB" sz="2400" dirty="0" err="1" smtClean="0"/>
              <a:t>Cath</a:t>
            </a:r>
            <a:r>
              <a:rPr lang="en-GB" sz="2400" dirty="0" smtClean="0"/>
              <a:t> </a:t>
            </a:r>
            <a:r>
              <a:rPr lang="en-GB" sz="2400" dirty="0" err="1" smtClean="0"/>
              <a:t>Heinemeyer</a:t>
            </a:r>
            <a:endParaRPr lang="en-GB" sz="2400" dirty="0" smtClean="0"/>
          </a:p>
          <a:p>
            <a:r>
              <a:rPr lang="en-GB" sz="2400" dirty="0" smtClean="0"/>
              <a:t>PhD student, York St John University / York Theatre Royal</a:t>
            </a:r>
          </a:p>
          <a:p>
            <a:r>
              <a:rPr lang="en-GB" sz="2400" dirty="0" smtClean="0">
                <a:hlinkClick r:id="rId2"/>
              </a:rPr>
              <a:t>c.heinemeyer@yorksj.ac.uk</a:t>
            </a:r>
            <a:endParaRPr lang="en-GB" sz="2400" dirty="0" smtClean="0"/>
          </a:p>
          <a:p>
            <a:r>
              <a:rPr lang="en-GB" sz="2400" dirty="0" smtClean="0">
                <a:hlinkClick r:id="rId3"/>
              </a:rPr>
              <a:t>www.storytellingwithadolescents.blogspot.com</a:t>
            </a:r>
            <a:r>
              <a:rPr lang="en-GB" sz="2400" dirty="0" smtClean="0"/>
              <a:t> </a:t>
            </a:r>
          </a:p>
          <a:p>
            <a:r>
              <a:rPr lang="en-GB" sz="2400" dirty="0" smtClean="0">
                <a:hlinkClick r:id="rId4"/>
              </a:rPr>
              <a:t>www.artsandnarrative.co.uk</a:t>
            </a:r>
            <a:r>
              <a:rPr lang="en-GB" sz="2400" dirty="0" smtClean="0"/>
              <a:t> </a:t>
            </a:r>
            <a:endParaRPr lang="en-GB" sz="2400" dirty="0"/>
          </a:p>
        </p:txBody>
      </p:sp>
      <p:pic>
        <p:nvPicPr>
          <p:cNvPr id="4" name="Picture 3"/>
          <p:cNvPicPr>
            <a:picLocks noChangeAspect="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sharpenSoften amount="-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667000" y="1977541"/>
            <a:ext cx="3753362" cy="2899259"/>
          </a:xfrm>
          <a:prstGeom prst="rect">
            <a:avLst/>
          </a:prstGeom>
        </p:spPr>
      </p:pic>
      <p:sp>
        <p:nvSpPr>
          <p:cNvPr id="5" name="Rectangle 4"/>
          <p:cNvSpPr/>
          <p:nvPr/>
        </p:nvSpPr>
        <p:spPr>
          <a:xfrm>
            <a:off x="5715000" y="3048000"/>
            <a:ext cx="152400" cy="152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11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r>
              <a:rPr lang="en-GB" dirty="0" smtClean="0"/>
              <a:t>Osmosis – a mutual and dialogic approach to impact</a:t>
            </a:r>
            <a:endParaRPr lang="en-GB" dirty="0"/>
          </a:p>
        </p:txBody>
      </p:sp>
    </p:spTree>
    <p:extLst>
      <p:ext uri="{BB962C8B-B14F-4D97-AF65-F5344CB8AC3E}">
        <p14:creationId xmlns:p14="http://schemas.microsoft.com/office/powerpoint/2010/main" val="216820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GB" dirty="0" smtClean="0"/>
              <a:t>Mechanisms of osmosis</a:t>
            </a:r>
            <a:endParaRPr lang="en-GB" dirty="0"/>
          </a:p>
        </p:txBody>
      </p:sp>
      <p:sp>
        <p:nvSpPr>
          <p:cNvPr id="3" name="Content Placeholder 2"/>
          <p:cNvSpPr>
            <a:spLocks noGrp="1"/>
          </p:cNvSpPr>
          <p:nvPr>
            <p:ph idx="1"/>
          </p:nvPr>
        </p:nvSpPr>
        <p:spPr>
          <a:xfrm>
            <a:off x="457200" y="1143000"/>
            <a:ext cx="8229600" cy="2743200"/>
          </a:xfrm>
        </p:spPr>
        <p:txBody>
          <a:bodyPr>
            <a:normAutofit fontScale="85000" lnSpcReduction="20000"/>
          </a:bodyPr>
          <a:lstStyle/>
          <a:p>
            <a:r>
              <a:rPr lang="en-GB" dirty="0" smtClean="0"/>
              <a:t>Classroom collaboration – the co-creation of each workshop in planning and implementation</a:t>
            </a:r>
          </a:p>
          <a:p>
            <a:r>
              <a:rPr lang="en-GB" dirty="0" smtClean="0"/>
              <a:t>Making tacit knowledge explicit: </a:t>
            </a:r>
          </a:p>
          <a:p>
            <a:pPr lvl="1"/>
            <a:r>
              <a:rPr lang="en-GB" dirty="0" smtClean="0"/>
              <a:t>staffroom ‘chat’ and value articulation</a:t>
            </a:r>
          </a:p>
          <a:p>
            <a:pPr lvl="1"/>
            <a:r>
              <a:rPr lang="en-GB" dirty="0" smtClean="0"/>
              <a:t>Co-developing explicit pedagogy in collaboration and discussion with main teacher contact</a:t>
            </a:r>
          </a:p>
          <a:p>
            <a:pPr lvl="1"/>
            <a:r>
              <a:rPr lang="en-GB" dirty="0" smtClean="0"/>
              <a:t>Training session for teaching assistants</a:t>
            </a:r>
          </a:p>
        </p:txBody>
      </p:sp>
      <p:sp>
        <p:nvSpPr>
          <p:cNvPr id="4" name="TextBox 3"/>
          <p:cNvSpPr txBox="1"/>
          <p:nvPr/>
        </p:nvSpPr>
        <p:spPr>
          <a:xfrm>
            <a:off x="533400" y="3810000"/>
            <a:ext cx="4876800" cy="2834622"/>
          </a:xfrm>
          <a:prstGeom prst="rect">
            <a:avLst/>
          </a:prstGeom>
          <a:noFill/>
        </p:spPr>
        <p:txBody>
          <a:bodyPr wrap="square" rtlCol="0">
            <a:spAutoFit/>
          </a:bodyPr>
          <a:lstStyle/>
          <a:p>
            <a:pPr marL="342900" lvl="0" indent="-342900">
              <a:spcBef>
                <a:spcPct val="20000"/>
              </a:spcBef>
              <a:buFont typeface="Arial" pitchFamily="34" charset="0"/>
              <a:buChar char="•"/>
            </a:pPr>
            <a:r>
              <a:rPr lang="en-GB" sz="2700" dirty="0" smtClean="0">
                <a:solidFill>
                  <a:prstClr val="black"/>
                </a:solidFill>
              </a:rPr>
              <a:t>Gift-giving, e.g. opportunities </a:t>
            </a:r>
            <a:r>
              <a:rPr lang="en-GB" sz="2700" dirty="0">
                <a:solidFill>
                  <a:prstClr val="black"/>
                </a:solidFill>
              </a:rPr>
              <a:t>for talented pupils</a:t>
            </a:r>
          </a:p>
          <a:p>
            <a:pPr marL="342900" lvl="0" indent="-342900">
              <a:spcBef>
                <a:spcPct val="20000"/>
              </a:spcBef>
              <a:buFont typeface="Arial" pitchFamily="34" charset="0"/>
              <a:buChar char="•"/>
            </a:pPr>
            <a:r>
              <a:rPr lang="en-GB" sz="2700" dirty="0">
                <a:solidFill>
                  <a:prstClr val="black"/>
                </a:solidFill>
              </a:rPr>
              <a:t>Articles for school newsletter</a:t>
            </a:r>
          </a:p>
          <a:p>
            <a:pPr marL="342900" lvl="0" indent="-342900">
              <a:spcBef>
                <a:spcPct val="20000"/>
              </a:spcBef>
              <a:buFont typeface="Arial" pitchFamily="34" charset="0"/>
              <a:buChar char="•"/>
            </a:pPr>
            <a:r>
              <a:rPr lang="en-GB" sz="2700" dirty="0">
                <a:solidFill>
                  <a:prstClr val="black"/>
                </a:solidFill>
              </a:rPr>
              <a:t>Sharing of artefacts produced in sessions</a:t>
            </a:r>
          </a:p>
          <a:p>
            <a:pPr marL="342900" lvl="0" indent="-342900">
              <a:spcBef>
                <a:spcPct val="20000"/>
              </a:spcBef>
              <a:buFont typeface="Arial" pitchFamily="34" charset="0"/>
              <a:buChar char="•"/>
            </a:pPr>
            <a:r>
              <a:rPr lang="en-GB" sz="2700" dirty="0">
                <a:solidFill>
                  <a:prstClr val="black"/>
                </a:solidFill>
              </a:rPr>
              <a:t>School assemblies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445" y="3954790"/>
            <a:ext cx="3870947" cy="290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33" y="1771410"/>
            <a:ext cx="5969319" cy="447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72200" y="1188452"/>
            <a:ext cx="2819400" cy="4755148"/>
          </a:xfrm>
          <a:prstGeom prst="rect">
            <a:avLst/>
          </a:prstGeom>
          <a:noFill/>
        </p:spPr>
        <p:txBody>
          <a:bodyPr wrap="square" rtlCol="0">
            <a:spAutoFit/>
          </a:bodyPr>
          <a:lstStyle/>
          <a:p>
            <a:r>
              <a:rPr lang="en-GB" i="1" dirty="0" smtClean="0"/>
              <a:t>Influenced by </a:t>
            </a:r>
          </a:p>
          <a:p>
            <a:pPr marL="285750" indent="-285750">
              <a:spcAft>
                <a:spcPts val="600"/>
              </a:spcAft>
              <a:buFont typeface="Calibri" panose="020F0502020204030204" pitchFamily="34" charset="0"/>
              <a:buChar char="•"/>
            </a:pPr>
            <a:r>
              <a:rPr lang="en-GB" dirty="0" smtClean="0"/>
              <a:t>Stern’s (2013) emphasis on the need for  mutual ‘surprise’ in education, </a:t>
            </a:r>
          </a:p>
          <a:p>
            <a:pPr marL="285750" indent="-285750">
              <a:spcAft>
                <a:spcPts val="600"/>
              </a:spcAft>
              <a:buFont typeface="Calibri" panose="020F0502020204030204" pitchFamily="34" charset="0"/>
              <a:buChar char="•"/>
            </a:pPr>
            <a:r>
              <a:rPr lang="en-GB" dirty="0" smtClean="0"/>
              <a:t>Buber’s (1958) on the need for dialogue between ‘I’ and ‘Thou’ within institutions, </a:t>
            </a:r>
          </a:p>
          <a:p>
            <a:pPr marL="285750" indent="-285750">
              <a:spcAft>
                <a:spcPts val="600"/>
              </a:spcAft>
              <a:buFont typeface="Calibri" panose="020F0502020204030204" pitchFamily="34" charset="0"/>
              <a:buChar char="•"/>
            </a:pPr>
            <a:r>
              <a:rPr lang="en-GB" dirty="0" err="1" smtClean="0"/>
              <a:t>Bakhtin’s</a:t>
            </a:r>
            <a:r>
              <a:rPr lang="en-GB" dirty="0" smtClean="0"/>
              <a:t> (Morris 1994) view of knowledge creation as dialogic and </a:t>
            </a:r>
            <a:r>
              <a:rPr lang="en-GB" dirty="0" err="1" smtClean="0"/>
              <a:t>heteroglot</a:t>
            </a:r>
            <a:r>
              <a:rPr lang="en-GB" dirty="0" smtClean="0"/>
              <a:t>,</a:t>
            </a:r>
          </a:p>
          <a:p>
            <a:pPr marL="285750" indent="-285750">
              <a:spcAft>
                <a:spcPts val="600"/>
              </a:spcAft>
              <a:buFont typeface="Calibri" panose="020F0502020204030204" pitchFamily="34" charset="0"/>
              <a:buChar char="•"/>
            </a:pPr>
            <a:r>
              <a:rPr lang="en-GB" dirty="0" err="1" smtClean="0"/>
              <a:t>Guattari’s</a:t>
            </a:r>
            <a:r>
              <a:rPr lang="en-GB" dirty="0" smtClean="0"/>
              <a:t> (1995) idea of ‘</a:t>
            </a:r>
            <a:r>
              <a:rPr lang="en-GB" dirty="0" err="1" smtClean="0"/>
              <a:t>chaosmosis</a:t>
            </a:r>
            <a:r>
              <a:rPr lang="en-GB" dirty="0" smtClean="0"/>
              <a:t>’ and the re-</a:t>
            </a:r>
            <a:r>
              <a:rPr lang="en-GB" dirty="0" err="1" smtClean="0"/>
              <a:t>subjectivisation</a:t>
            </a:r>
            <a:r>
              <a:rPr lang="en-GB" dirty="0" smtClean="0"/>
              <a:t> of institutions</a:t>
            </a:r>
            <a:endParaRPr lang="en-GB" dirty="0"/>
          </a:p>
        </p:txBody>
      </p:sp>
      <p:sp>
        <p:nvSpPr>
          <p:cNvPr id="8" name="TextBox 7"/>
          <p:cNvSpPr txBox="1"/>
          <p:nvPr/>
        </p:nvSpPr>
        <p:spPr>
          <a:xfrm>
            <a:off x="228600" y="1307068"/>
            <a:ext cx="6096000" cy="369332"/>
          </a:xfrm>
          <a:prstGeom prst="rect">
            <a:avLst/>
          </a:prstGeom>
          <a:noFill/>
        </p:spPr>
        <p:txBody>
          <a:bodyPr wrap="square" rtlCol="0">
            <a:spAutoFit/>
          </a:bodyPr>
          <a:lstStyle/>
          <a:p>
            <a:r>
              <a:rPr lang="en-GB" dirty="0" smtClean="0"/>
              <a:t>Developing a pedagogy of storytelling in this school</a:t>
            </a:r>
            <a:endParaRPr lang="en-GB" dirty="0"/>
          </a:p>
        </p:txBody>
      </p:sp>
      <p:sp>
        <p:nvSpPr>
          <p:cNvPr id="4" name="TextBox 3"/>
          <p:cNvSpPr txBox="1"/>
          <p:nvPr/>
        </p:nvSpPr>
        <p:spPr>
          <a:xfrm>
            <a:off x="838200" y="228600"/>
            <a:ext cx="7924800" cy="646331"/>
          </a:xfrm>
          <a:prstGeom prst="rect">
            <a:avLst/>
          </a:prstGeom>
          <a:noFill/>
        </p:spPr>
        <p:txBody>
          <a:bodyPr wrap="square" rtlCol="0">
            <a:spAutoFit/>
          </a:bodyPr>
          <a:lstStyle/>
          <a:p>
            <a:r>
              <a:rPr lang="en-GB" sz="3600" dirty="0" smtClean="0"/>
              <a:t>The development is the dissemination</a:t>
            </a:r>
            <a:endParaRPr lang="en-GB" sz="3600" dirty="0"/>
          </a:p>
        </p:txBody>
      </p:sp>
    </p:spTree>
    <p:extLst>
      <p:ext uri="{BB962C8B-B14F-4D97-AF65-F5344CB8AC3E}">
        <p14:creationId xmlns:p14="http://schemas.microsoft.com/office/powerpoint/2010/main" val="32959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A story-based pedagogy </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3824804"/>
            <a:ext cx="3886200" cy="2575995"/>
          </a:xfrm>
        </p:spPr>
      </p:pic>
      <p:sp>
        <p:nvSpPr>
          <p:cNvPr id="5" name="TextBox 4"/>
          <p:cNvSpPr txBox="1"/>
          <p:nvPr/>
        </p:nvSpPr>
        <p:spPr>
          <a:xfrm>
            <a:off x="152400" y="6412468"/>
            <a:ext cx="4114800" cy="369332"/>
          </a:xfrm>
          <a:prstGeom prst="rect">
            <a:avLst/>
          </a:prstGeom>
          <a:noFill/>
        </p:spPr>
        <p:txBody>
          <a:bodyPr wrap="square" rtlCol="0">
            <a:spAutoFit/>
          </a:bodyPr>
          <a:lstStyle/>
          <a:p>
            <a:r>
              <a:rPr lang="en-GB" i="1" dirty="0" err="1" smtClean="0"/>
              <a:t>Bishnoi</a:t>
            </a:r>
            <a:r>
              <a:rPr lang="en-GB" i="1" dirty="0" smtClean="0"/>
              <a:t> man establishing a sacred grove</a:t>
            </a:r>
            <a:endParaRPr lang="en-GB" i="1" dirty="0"/>
          </a:p>
        </p:txBody>
      </p:sp>
      <p:sp>
        <p:nvSpPr>
          <p:cNvPr id="6" name="TextBox 5"/>
          <p:cNvSpPr txBox="1"/>
          <p:nvPr/>
        </p:nvSpPr>
        <p:spPr>
          <a:xfrm>
            <a:off x="304800" y="990600"/>
            <a:ext cx="1905000" cy="646331"/>
          </a:xfrm>
          <a:prstGeom prst="rect">
            <a:avLst/>
          </a:prstGeom>
          <a:noFill/>
        </p:spPr>
        <p:txBody>
          <a:bodyPr wrap="square" rtlCol="0">
            <a:spAutoFit/>
          </a:bodyPr>
          <a:lstStyle/>
          <a:p>
            <a:r>
              <a:rPr lang="en-GB" b="1" dirty="0" smtClean="0"/>
              <a:t>Starts with the whole story…</a:t>
            </a:r>
            <a:endParaRPr lang="en-GB" b="1" dirty="0"/>
          </a:p>
        </p:txBody>
      </p:sp>
      <p:sp>
        <p:nvSpPr>
          <p:cNvPr id="7" name="TextBox 6"/>
          <p:cNvSpPr txBox="1"/>
          <p:nvPr/>
        </p:nvSpPr>
        <p:spPr>
          <a:xfrm>
            <a:off x="1899745" y="1339334"/>
            <a:ext cx="2362200" cy="369332"/>
          </a:xfrm>
          <a:prstGeom prst="rect">
            <a:avLst/>
          </a:prstGeom>
          <a:noFill/>
        </p:spPr>
        <p:txBody>
          <a:bodyPr wrap="square" rtlCol="0">
            <a:spAutoFit/>
          </a:bodyPr>
          <a:lstStyle/>
          <a:p>
            <a:r>
              <a:rPr lang="en-GB" dirty="0" smtClean="0"/>
              <a:t>Told by me to you</a:t>
            </a:r>
            <a:endParaRPr lang="en-GB" dirty="0"/>
          </a:p>
        </p:txBody>
      </p:sp>
      <p:sp>
        <p:nvSpPr>
          <p:cNvPr id="8" name="TextBox 7"/>
          <p:cNvSpPr txBox="1"/>
          <p:nvPr/>
        </p:nvSpPr>
        <p:spPr>
          <a:xfrm>
            <a:off x="371803" y="1708666"/>
            <a:ext cx="2057400" cy="381000"/>
          </a:xfrm>
          <a:prstGeom prst="rect">
            <a:avLst/>
          </a:prstGeom>
          <a:noFill/>
        </p:spPr>
        <p:txBody>
          <a:bodyPr wrap="square" rtlCol="0">
            <a:spAutoFit/>
          </a:bodyPr>
          <a:lstStyle/>
          <a:p>
            <a:r>
              <a:rPr lang="en-GB" dirty="0" smtClean="0"/>
              <a:t>Sparsely</a:t>
            </a:r>
            <a:endParaRPr lang="en-GB" dirty="0"/>
          </a:p>
        </p:txBody>
      </p:sp>
      <p:sp>
        <p:nvSpPr>
          <p:cNvPr id="9" name="TextBox 8"/>
          <p:cNvSpPr txBox="1"/>
          <p:nvPr/>
        </p:nvSpPr>
        <p:spPr>
          <a:xfrm>
            <a:off x="371802" y="2983468"/>
            <a:ext cx="3361997" cy="369332"/>
          </a:xfrm>
          <a:prstGeom prst="rect">
            <a:avLst/>
          </a:prstGeom>
          <a:noFill/>
        </p:spPr>
        <p:txBody>
          <a:bodyPr wrap="square" rtlCol="0">
            <a:spAutoFit/>
          </a:bodyPr>
          <a:lstStyle/>
          <a:p>
            <a:r>
              <a:rPr lang="en-GB" dirty="0" smtClean="0"/>
              <a:t>‘showing my working’/research</a:t>
            </a:r>
            <a:endParaRPr lang="en-GB" dirty="0"/>
          </a:p>
        </p:txBody>
      </p:sp>
      <p:sp>
        <p:nvSpPr>
          <p:cNvPr id="10" name="TextBox 9"/>
          <p:cNvSpPr txBox="1"/>
          <p:nvPr/>
        </p:nvSpPr>
        <p:spPr>
          <a:xfrm>
            <a:off x="4800600" y="1524000"/>
            <a:ext cx="3810000" cy="369332"/>
          </a:xfrm>
          <a:prstGeom prst="rect">
            <a:avLst/>
          </a:prstGeom>
          <a:noFill/>
        </p:spPr>
        <p:txBody>
          <a:bodyPr wrap="square" rtlCol="0">
            <a:spAutoFit/>
          </a:bodyPr>
          <a:lstStyle/>
          <a:p>
            <a:r>
              <a:rPr lang="en-GB" dirty="0"/>
              <a:t>e</a:t>
            </a:r>
            <a:r>
              <a:rPr lang="en-GB" dirty="0" smtClean="0"/>
              <a:t>xplored through a variety of </a:t>
            </a:r>
            <a:r>
              <a:rPr lang="en-GB" dirty="0" err="1" smtClean="0"/>
              <a:t>artforms</a:t>
            </a:r>
            <a:endParaRPr lang="en-GB" dirty="0"/>
          </a:p>
        </p:txBody>
      </p:sp>
      <p:sp>
        <p:nvSpPr>
          <p:cNvPr id="11" name="TextBox 10"/>
          <p:cNvSpPr txBox="1"/>
          <p:nvPr/>
        </p:nvSpPr>
        <p:spPr>
          <a:xfrm>
            <a:off x="762000" y="2133600"/>
            <a:ext cx="4267200" cy="646331"/>
          </a:xfrm>
          <a:prstGeom prst="rect">
            <a:avLst/>
          </a:prstGeom>
          <a:noFill/>
        </p:spPr>
        <p:txBody>
          <a:bodyPr wrap="square" rtlCol="0">
            <a:spAutoFit/>
          </a:bodyPr>
          <a:lstStyle/>
          <a:p>
            <a:r>
              <a:rPr lang="en-GB" dirty="0" smtClean="0"/>
              <a:t>But rich in sensory detail to bring you there and broaden your experience</a:t>
            </a:r>
            <a:endParaRPr lang="en-GB" dirty="0"/>
          </a:p>
        </p:txBody>
      </p:sp>
      <p:sp>
        <p:nvSpPr>
          <p:cNvPr id="12" name="TextBox 11"/>
          <p:cNvSpPr txBox="1"/>
          <p:nvPr/>
        </p:nvSpPr>
        <p:spPr>
          <a:xfrm>
            <a:off x="5181600" y="2077842"/>
            <a:ext cx="3505200" cy="646331"/>
          </a:xfrm>
          <a:prstGeom prst="rect">
            <a:avLst/>
          </a:prstGeom>
          <a:noFill/>
        </p:spPr>
        <p:txBody>
          <a:bodyPr wrap="square" rtlCol="0">
            <a:spAutoFit/>
          </a:bodyPr>
          <a:lstStyle/>
          <a:p>
            <a:r>
              <a:rPr lang="en-GB" dirty="0"/>
              <a:t>l</a:t>
            </a:r>
            <a:r>
              <a:rPr lang="en-GB" dirty="0" smtClean="0"/>
              <a:t>eading to retellings in which you ‘fill in the gaps’ </a:t>
            </a:r>
            <a:endParaRPr lang="en-GB" dirty="0"/>
          </a:p>
        </p:txBody>
      </p:sp>
      <p:sp>
        <p:nvSpPr>
          <p:cNvPr id="13" name="TextBox 12"/>
          <p:cNvSpPr txBox="1"/>
          <p:nvPr/>
        </p:nvSpPr>
        <p:spPr>
          <a:xfrm>
            <a:off x="1400503" y="3440668"/>
            <a:ext cx="3933497" cy="369332"/>
          </a:xfrm>
          <a:prstGeom prst="rect">
            <a:avLst/>
          </a:prstGeom>
          <a:noFill/>
        </p:spPr>
        <p:txBody>
          <a:bodyPr wrap="square" rtlCol="0">
            <a:spAutoFit/>
          </a:bodyPr>
          <a:lstStyle/>
          <a:p>
            <a:r>
              <a:rPr lang="en-GB" dirty="0"/>
              <a:t>a</a:t>
            </a:r>
            <a:r>
              <a:rPr lang="en-GB" dirty="0" smtClean="0"/>
              <a:t>nd drawing on my life experience</a:t>
            </a:r>
            <a:endParaRPr lang="en-GB" dirty="0"/>
          </a:p>
        </p:txBody>
      </p:sp>
      <p:sp>
        <p:nvSpPr>
          <p:cNvPr id="14" name="TextBox 13"/>
          <p:cNvSpPr txBox="1"/>
          <p:nvPr/>
        </p:nvSpPr>
        <p:spPr>
          <a:xfrm>
            <a:off x="4495800" y="990600"/>
            <a:ext cx="2286000" cy="369332"/>
          </a:xfrm>
          <a:prstGeom prst="rect">
            <a:avLst/>
          </a:prstGeom>
          <a:noFill/>
        </p:spPr>
        <p:txBody>
          <a:bodyPr wrap="square" rtlCol="0">
            <a:spAutoFit/>
          </a:bodyPr>
          <a:lstStyle/>
          <a:p>
            <a:r>
              <a:rPr lang="en-GB" b="1" dirty="0" smtClean="0"/>
              <a:t>…Which is then…</a:t>
            </a:r>
            <a:endParaRPr lang="en-GB" b="1" dirty="0"/>
          </a:p>
        </p:txBody>
      </p:sp>
      <p:sp>
        <p:nvSpPr>
          <p:cNvPr id="15" name="TextBox 14"/>
          <p:cNvSpPr txBox="1"/>
          <p:nvPr/>
        </p:nvSpPr>
        <p:spPr>
          <a:xfrm>
            <a:off x="6713483" y="2680138"/>
            <a:ext cx="2209800" cy="381000"/>
          </a:xfrm>
          <a:prstGeom prst="rect">
            <a:avLst/>
          </a:prstGeom>
          <a:noFill/>
        </p:spPr>
        <p:txBody>
          <a:bodyPr wrap="square" rtlCol="0">
            <a:spAutoFit/>
          </a:bodyPr>
          <a:lstStyle/>
          <a:p>
            <a:r>
              <a:rPr lang="en-GB" dirty="0" smtClean="0"/>
              <a:t>communally</a:t>
            </a:r>
            <a:endParaRPr lang="en-GB" dirty="0"/>
          </a:p>
        </p:txBody>
      </p:sp>
      <p:sp>
        <p:nvSpPr>
          <p:cNvPr id="16" name="TextBox 15"/>
          <p:cNvSpPr txBox="1"/>
          <p:nvPr/>
        </p:nvSpPr>
        <p:spPr>
          <a:xfrm>
            <a:off x="4800600" y="3048000"/>
            <a:ext cx="4267200" cy="369332"/>
          </a:xfrm>
          <a:prstGeom prst="rect">
            <a:avLst/>
          </a:prstGeom>
          <a:noFill/>
        </p:spPr>
        <p:txBody>
          <a:bodyPr wrap="square" rtlCol="0">
            <a:spAutoFit/>
          </a:bodyPr>
          <a:lstStyle/>
          <a:p>
            <a:r>
              <a:rPr lang="en-GB" dirty="0"/>
              <a:t>u</a:t>
            </a:r>
            <a:r>
              <a:rPr lang="en-GB" dirty="0" smtClean="0"/>
              <a:t>sing and celebrating  your life experience</a:t>
            </a:r>
            <a:endParaRPr lang="en-GB" dirty="0"/>
          </a:p>
        </p:txBody>
      </p:sp>
      <p:sp>
        <p:nvSpPr>
          <p:cNvPr id="17" name="TextBox 16"/>
          <p:cNvSpPr txBox="1"/>
          <p:nvPr/>
        </p:nvSpPr>
        <p:spPr>
          <a:xfrm>
            <a:off x="5181600" y="3481579"/>
            <a:ext cx="3657600" cy="646331"/>
          </a:xfrm>
          <a:prstGeom prst="rect">
            <a:avLst/>
          </a:prstGeom>
          <a:noFill/>
        </p:spPr>
        <p:txBody>
          <a:bodyPr wrap="square" rtlCol="0">
            <a:spAutoFit/>
          </a:bodyPr>
          <a:lstStyle/>
          <a:p>
            <a:r>
              <a:rPr lang="en-GB" dirty="0" smtClean="0"/>
              <a:t> a sort of dialogue of life experience within the ‘other room’ of the story</a:t>
            </a:r>
            <a:endParaRPr lang="en-GB" dirty="0"/>
          </a:p>
        </p:txBody>
      </p:sp>
      <p:sp>
        <p:nvSpPr>
          <p:cNvPr id="18" name="TextBox 17"/>
          <p:cNvSpPr txBox="1"/>
          <p:nvPr/>
        </p:nvSpPr>
        <p:spPr>
          <a:xfrm>
            <a:off x="5449614" y="4840069"/>
            <a:ext cx="3886200" cy="646331"/>
          </a:xfrm>
          <a:prstGeom prst="rect">
            <a:avLst/>
          </a:prstGeom>
          <a:noFill/>
        </p:spPr>
        <p:txBody>
          <a:bodyPr wrap="square" rtlCol="0">
            <a:spAutoFit/>
          </a:bodyPr>
          <a:lstStyle/>
          <a:p>
            <a:r>
              <a:rPr lang="en-GB" dirty="0"/>
              <a:t>c</a:t>
            </a:r>
            <a:r>
              <a:rPr lang="en-GB" dirty="0" smtClean="0"/>
              <a:t>reating a lasting shared knowledge resource for the class</a:t>
            </a:r>
            <a:endParaRPr lang="en-GB" dirty="0"/>
          </a:p>
        </p:txBody>
      </p:sp>
      <p:sp>
        <p:nvSpPr>
          <p:cNvPr id="19" name="TextBox 18"/>
          <p:cNvSpPr txBox="1"/>
          <p:nvPr/>
        </p:nvSpPr>
        <p:spPr>
          <a:xfrm>
            <a:off x="4343400" y="5602069"/>
            <a:ext cx="3657600" cy="646331"/>
          </a:xfrm>
          <a:prstGeom prst="rect">
            <a:avLst/>
          </a:prstGeom>
          <a:noFill/>
        </p:spPr>
        <p:txBody>
          <a:bodyPr wrap="square" rtlCol="0">
            <a:spAutoFit/>
          </a:bodyPr>
          <a:lstStyle/>
          <a:p>
            <a:r>
              <a:rPr lang="en-GB" dirty="0"/>
              <a:t>a</a:t>
            </a:r>
            <a:r>
              <a:rPr lang="en-GB" dirty="0" smtClean="0"/>
              <a:t>nd a template for respectful dialogic communication</a:t>
            </a:r>
            <a:endParaRPr lang="en-GB" dirty="0"/>
          </a:p>
        </p:txBody>
      </p:sp>
      <p:sp>
        <p:nvSpPr>
          <p:cNvPr id="20" name="TextBox 19"/>
          <p:cNvSpPr txBox="1"/>
          <p:nvPr/>
        </p:nvSpPr>
        <p:spPr>
          <a:xfrm>
            <a:off x="4343400" y="4270985"/>
            <a:ext cx="4419600" cy="369332"/>
          </a:xfrm>
          <a:prstGeom prst="rect">
            <a:avLst/>
          </a:prstGeom>
          <a:noFill/>
        </p:spPr>
        <p:txBody>
          <a:bodyPr wrap="square" rtlCol="0">
            <a:spAutoFit/>
          </a:bodyPr>
          <a:lstStyle/>
          <a:p>
            <a:r>
              <a:rPr lang="en-GB" dirty="0" smtClean="0"/>
              <a:t>Stitching your knowledge to your experience</a:t>
            </a:r>
            <a:endParaRPr lang="en-GB" dirty="0"/>
          </a:p>
        </p:txBody>
      </p:sp>
      <p:sp>
        <p:nvSpPr>
          <p:cNvPr id="3" name="TextBox 2"/>
          <p:cNvSpPr txBox="1"/>
          <p:nvPr/>
        </p:nvSpPr>
        <p:spPr>
          <a:xfrm>
            <a:off x="7772400" y="6248400"/>
            <a:ext cx="1960179" cy="369332"/>
          </a:xfrm>
          <a:prstGeom prst="rect">
            <a:avLst/>
          </a:prstGeom>
          <a:noFill/>
        </p:spPr>
        <p:txBody>
          <a:bodyPr wrap="square" rtlCol="0">
            <a:spAutoFit/>
          </a:bodyPr>
          <a:lstStyle/>
          <a:p>
            <a:r>
              <a:rPr lang="en-GB" b="1" dirty="0" smtClean="0"/>
              <a:t>…usually</a:t>
            </a:r>
            <a:endParaRPr lang="en-GB" b="1" dirty="0"/>
          </a:p>
        </p:txBody>
      </p:sp>
    </p:spTree>
    <p:extLst>
      <p:ext uri="{BB962C8B-B14F-4D97-AF65-F5344CB8AC3E}">
        <p14:creationId xmlns:p14="http://schemas.microsoft.com/office/powerpoint/2010/main" val="29403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This pedagogy was constructed in/by a field of conflicting ideologies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‘the sensitivity of one language to those surrounding it…results not in peaceful relativity, or inert coexistence, but in a clash of discourses, as </a:t>
            </a:r>
            <a:r>
              <a:rPr lang="en-GB" dirty="0" err="1" smtClean="0"/>
              <a:t>Bakhtin</a:t>
            </a:r>
            <a:r>
              <a:rPr lang="en-GB" dirty="0" smtClean="0"/>
              <a:t> emphasises:</a:t>
            </a:r>
            <a:endParaRPr lang="en-GB" dirty="0"/>
          </a:p>
          <a:p>
            <a:pPr marL="0" indent="0">
              <a:buNone/>
            </a:pPr>
            <a:r>
              <a:rPr lang="en-GB" i="1" dirty="0" smtClean="0"/>
              <a:t>The authentic environment of an utterance, the environment in which it lives and takes shape, is dialogized </a:t>
            </a:r>
            <a:r>
              <a:rPr lang="en-GB" i="1" dirty="0" err="1" smtClean="0"/>
              <a:t>heteroglossia</a:t>
            </a:r>
            <a:r>
              <a:rPr lang="en-GB" i="1" dirty="0" smtClean="0"/>
              <a:t>…</a:t>
            </a:r>
            <a:r>
              <a:rPr lang="en-GB" dirty="0" smtClean="0"/>
              <a:t>(</a:t>
            </a:r>
            <a:r>
              <a:rPr lang="en-GB" dirty="0" err="1" smtClean="0"/>
              <a:t>Bakhtin</a:t>
            </a:r>
            <a:r>
              <a:rPr lang="en-GB" dirty="0" smtClean="0"/>
              <a:t>, ‘Discourse in the Novel’, p.272)’</a:t>
            </a:r>
          </a:p>
          <a:p>
            <a:pPr marL="0" indent="0">
              <a:buNone/>
            </a:pPr>
            <a:r>
              <a:rPr lang="en-GB" dirty="0"/>
              <a:t>	</a:t>
            </a:r>
            <a:r>
              <a:rPr lang="en-GB" dirty="0" smtClean="0"/>
              <a:t>			(Vice 1997, p.49)</a:t>
            </a:r>
          </a:p>
        </p:txBody>
      </p:sp>
    </p:spTree>
    <p:extLst>
      <p:ext uri="{BB962C8B-B14F-4D97-AF65-F5344CB8AC3E}">
        <p14:creationId xmlns:p14="http://schemas.microsoft.com/office/powerpoint/2010/main" val="82180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Synergies between story-based pedagogy and current educational thinking</a:t>
            </a:r>
            <a:br>
              <a:rPr lang="en-GB" sz="3600" dirty="0"/>
            </a:br>
            <a:endParaRPr lang="en-GB" sz="3600" dirty="0"/>
          </a:p>
        </p:txBody>
      </p:sp>
      <p:sp>
        <p:nvSpPr>
          <p:cNvPr id="4" name="Content Placeholder 3"/>
          <p:cNvSpPr txBox="1">
            <a:spLocks noGrp="1"/>
          </p:cNvSpPr>
          <p:nvPr>
            <p:ph idx="1"/>
          </p:nvPr>
        </p:nvSpPr>
        <p:spPr>
          <a:xfrm>
            <a:off x="457200" y="1600200"/>
            <a:ext cx="8229600" cy="457356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Emphasis on creativity, fluidity and responsiveness, e.g. in ‘Moving English Forward’ (2012)</a:t>
            </a:r>
          </a:p>
          <a:p>
            <a:pPr marL="285750" indent="-285750">
              <a:buFont typeface="Arial" panose="020B0604020202020204" pitchFamily="34" charset="0"/>
              <a:buChar char="•"/>
            </a:pPr>
            <a:r>
              <a:rPr lang="en-GB" sz="2800" dirty="0" smtClean="0"/>
              <a:t>Restatement of importance of texts and narrative</a:t>
            </a:r>
          </a:p>
          <a:p>
            <a:pPr marL="285750" indent="-285750">
              <a:buFont typeface="Arial" panose="020B0604020202020204" pitchFamily="34" charset="0"/>
              <a:buChar char="•"/>
            </a:pPr>
            <a:r>
              <a:rPr lang="en-GB" sz="2800" dirty="0" smtClean="0"/>
              <a:t>Oral rehearsal and moves away from IRE</a:t>
            </a:r>
          </a:p>
          <a:p>
            <a:pPr marL="285750" indent="-285750">
              <a:buFont typeface="Arial" panose="020B0604020202020204" pitchFamily="34" charset="0"/>
              <a:buChar char="•"/>
            </a:pPr>
            <a:r>
              <a:rPr lang="en-GB" sz="2800" dirty="0" smtClean="0"/>
              <a:t>Higher-level thinking skills in low-ability classes</a:t>
            </a:r>
          </a:p>
          <a:p>
            <a:pPr marL="285750" indent="-285750">
              <a:buFont typeface="Arial" panose="020B0604020202020204" pitchFamily="34" charset="0"/>
              <a:buChar char="•"/>
            </a:pPr>
            <a:r>
              <a:rPr lang="en-GB" sz="2800" dirty="0" smtClean="0"/>
              <a:t>Moves to longer-term approach to assessing progress </a:t>
            </a:r>
            <a:endParaRPr lang="en-GB" sz="2800" dirty="0"/>
          </a:p>
          <a:p>
            <a:pPr marL="0" indent="0">
              <a:buNone/>
            </a:pPr>
            <a:endParaRPr lang="en-GB" sz="2800" dirty="0" smtClean="0"/>
          </a:p>
          <a:p>
            <a:pPr marL="0" indent="0">
              <a:buNone/>
            </a:pPr>
            <a:r>
              <a:rPr lang="en-GB" sz="2800" dirty="0" smtClean="0"/>
              <a:t>(</a:t>
            </a:r>
            <a:r>
              <a:rPr lang="en-GB" sz="2800" dirty="0"/>
              <a:t>Nicola </a:t>
            </a:r>
            <a:r>
              <a:rPr lang="en-GB" sz="2800" dirty="0" err="1"/>
              <a:t>Towle</a:t>
            </a:r>
            <a:r>
              <a:rPr lang="en-GB" sz="2800" dirty="0"/>
              <a:t>, pers. comm., and S.D., </a:t>
            </a:r>
            <a:r>
              <a:rPr lang="en-GB" sz="2800" dirty="0" err="1"/>
              <a:t>pers.comm</a:t>
            </a:r>
            <a:r>
              <a:rPr lang="en-GB" sz="2800" dirty="0"/>
              <a:t>.)</a:t>
            </a:r>
          </a:p>
          <a:p>
            <a:endParaRPr lang="en-GB" sz="2800" u="sng" dirty="0"/>
          </a:p>
        </p:txBody>
      </p:sp>
    </p:spTree>
    <p:extLst>
      <p:ext uri="{BB962C8B-B14F-4D97-AF65-F5344CB8AC3E}">
        <p14:creationId xmlns:p14="http://schemas.microsoft.com/office/powerpoint/2010/main" val="188970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a:t>Conflicts between story-based pedagogy and current dominant teaching approaches:</a:t>
            </a:r>
            <a:br>
              <a:rPr lang="en-GB" sz="3200" dirty="0"/>
            </a:br>
            <a:endParaRPr lang="en-GB"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6400" y="15240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371600"/>
            <a:ext cx="5105400"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whole story’ </a:t>
            </a:r>
          </a:p>
          <a:p>
            <a:pPr marL="742950" lvl="1" indent="-285750">
              <a:buFont typeface="Arial" panose="020B0604020202020204" pitchFamily="34" charset="0"/>
              <a:buChar char="•"/>
            </a:pPr>
            <a:r>
              <a:rPr lang="en-GB" b="1" dirty="0" smtClean="0"/>
              <a:t>vs</a:t>
            </a:r>
            <a:r>
              <a:rPr lang="en-GB" dirty="0" smtClean="0"/>
              <a:t> active reading / active listening</a:t>
            </a:r>
          </a:p>
          <a:p>
            <a:pPr marL="285750" indent="-285750">
              <a:buFont typeface="Arial" panose="020B0604020202020204" pitchFamily="34" charset="0"/>
              <a:buChar char="•"/>
            </a:pPr>
            <a:r>
              <a:rPr lang="en-GB" dirty="0" smtClean="0"/>
              <a:t>Creative extension </a:t>
            </a:r>
          </a:p>
          <a:p>
            <a:pPr marL="742950" lvl="1" indent="-285750">
              <a:buFont typeface="Arial" panose="020B0604020202020204" pitchFamily="34" charset="0"/>
              <a:buChar char="•"/>
            </a:pPr>
            <a:r>
              <a:rPr lang="en-GB" b="1" dirty="0" smtClean="0"/>
              <a:t>vs</a:t>
            </a:r>
            <a:r>
              <a:rPr lang="en-GB" dirty="0" smtClean="0"/>
              <a:t> skills-based teaching</a:t>
            </a:r>
          </a:p>
          <a:p>
            <a:pPr marL="285750" indent="-285750">
              <a:buFont typeface="Arial" panose="020B0604020202020204" pitchFamily="34" charset="0"/>
              <a:buChar char="•"/>
            </a:pPr>
            <a:r>
              <a:rPr lang="en-GB" dirty="0"/>
              <a:t>O</a:t>
            </a:r>
            <a:r>
              <a:rPr lang="en-GB" dirty="0" smtClean="0"/>
              <a:t>pen-ended dialogue </a:t>
            </a:r>
          </a:p>
          <a:p>
            <a:pPr marL="742950" lvl="1" indent="-285750">
              <a:buFont typeface="Arial" panose="020B0604020202020204" pitchFamily="34" charset="0"/>
              <a:buChar char="•"/>
            </a:pPr>
            <a:r>
              <a:rPr lang="en-GB" b="1" dirty="0" smtClean="0"/>
              <a:t>vs </a:t>
            </a:r>
            <a:r>
              <a:rPr lang="en-GB" dirty="0"/>
              <a:t>s</a:t>
            </a:r>
            <a:r>
              <a:rPr lang="en-GB" dirty="0" smtClean="0"/>
              <a:t>tructured approaches to classroom communication (e.g. basketball thinking) </a:t>
            </a:r>
          </a:p>
          <a:p>
            <a:pPr marL="285750" indent="-285750">
              <a:buFont typeface="Arial" panose="020B0604020202020204" pitchFamily="34" charset="0"/>
              <a:buChar char="•"/>
            </a:pPr>
            <a:r>
              <a:rPr lang="en-GB" dirty="0" smtClean="0"/>
              <a:t>Communal knowledge construction </a:t>
            </a:r>
          </a:p>
          <a:p>
            <a:pPr marL="742950" lvl="1" indent="-285750">
              <a:buFont typeface="Arial" panose="020B0604020202020204" pitchFamily="34" charset="0"/>
              <a:buChar char="•"/>
            </a:pPr>
            <a:r>
              <a:rPr lang="en-GB" b="1" dirty="0" smtClean="0"/>
              <a:t>vs</a:t>
            </a:r>
            <a:r>
              <a:rPr lang="en-GB" dirty="0" smtClean="0"/>
              <a:t> pace, progress and planning</a:t>
            </a:r>
          </a:p>
          <a:p>
            <a:pPr marL="285750" indent="-285750">
              <a:buFont typeface="Arial" panose="020B0604020202020204" pitchFamily="34" charset="0"/>
              <a:buChar char="•"/>
            </a:pPr>
            <a:r>
              <a:rPr lang="en-GB" dirty="0" smtClean="0"/>
              <a:t>Relationship of gift and risk-taking </a:t>
            </a:r>
          </a:p>
          <a:p>
            <a:pPr marL="742950" lvl="1" indent="-285750">
              <a:buFont typeface="Arial" panose="020B0604020202020204" pitchFamily="34" charset="0"/>
              <a:buChar char="•"/>
            </a:pPr>
            <a:r>
              <a:rPr lang="en-GB" b="1" dirty="0" smtClean="0"/>
              <a:t>vs</a:t>
            </a:r>
            <a:r>
              <a:rPr lang="en-GB" dirty="0" smtClean="0"/>
              <a:t> excellent behaviour and learning objectives</a:t>
            </a:r>
          </a:p>
          <a:p>
            <a:pPr marL="285750" indent="-285750">
              <a:buFont typeface="Arial" panose="020B0604020202020204" pitchFamily="34" charset="0"/>
              <a:buChar char="•"/>
            </a:pPr>
            <a:r>
              <a:rPr lang="en-GB" dirty="0" smtClean="0"/>
              <a:t>The landscape </a:t>
            </a:r>
          </a:p>
          <a:p>
            <a:pPr marL="742950" lvl="1" indent="-285750">
              <a:buFont typeface="Arial" panose="020B0604020202020204" pitchFamily="34" charset="0"/>
              <a:buChar char="•"/>
            </a:pPr>
            <a:r>
              <a:rPr lang="en-GB" b="1" dirty="0" smtClean="0"/>
              <a:t>vs</a:t>
            </a:r>
            <a:r>
              <a:rPr lang="en-GB" dirty="0" smtClean="0"/>
              <a:t> the road</a:t>
            </a:r>
          </a:p>
        </p:txBody>
      </p:sp>
      <p:sp>
        <p:nvSpPr>
          <p:cNvPr id="7" name="TextBox 6"/>
          <p:cNvSpPr txBox="1"/>
          <p:nvPr/>
        </p:nvSpPr>
        <p:spPr>
          <a:xfrm>
            <a:off x="2694590" y="5486400"/>
            <a:ext cx="5410200" cy="1200329"/>
          </a:xfrm>
          <a:prstGeom prst="rect">
            <a:avLst/>
          </a:prstGeom>
          <a:noFill/>
        </p:spPr>
        <p:txBody>
          <a:bodyPr wrap="square" rtlCol="0">
            <a:spAutoFit/>
          </a:bodyPr>
          <a:lstStyle/>
          <a:p>
            <a:r>
              <a:rPr lang="en-GB" dirty="0" smtClean="0"/>
              <a:t>Pupil in focus group: </a:t>
            </a:r>
            <a:r>
              <a:rPr lang="en-GB" i="1" dirty="0" smtClean="0"/>
              <a:t>You </a:t>
            </a:r>
            <a:r>
              <a:rPr lang="en-GB" i="1" dirty="0"/>
              <a:t>know when you’re telling a story and some of us put our heads down like that – it’s only because some of us do it to, like, picture the images in our heads.</a:t>
            </a:r>
          </a:p>
        </p:txBody>
      </p:sp>
    </p:spTree>
    <p:extLst>
      <p:ext uri="{BB962C8B-B14F-4D97-AF65-F5344CB8AC3E}">
        <p14:creationId xmlns:p14="http://schemas.microsoft.com/office/powerpoint/2010/main" val="4388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Or is this a one-sided infiltration?</a:t>
            </a:r>
            <a:endParaRPr lang="en-GB" dirty="0"/>
          </a:p>
        </p:txBody>
      </p:sp>
      <p:sp>
        <p:nvSpPr>
          <p:cNvPr id="3" name="Content Placeholder 2"/>
          <p:cNvSpPr>
            <a:spLocks noGrp="1"/>
          </p:cNvSpPr>
          <p:nvPr>
            <p:ph idx="1"/>
          </p:nvPr>
        </p:nvSpPr>
        <p:spPr>
          <a:xfrm>
            <a:off x="457200" y="1371600"/>
            <a:ext cx="8229600" cy="5410200"/>
          </a:xfrm>
        </p:spPr>
        <p:txBody>
          <a:bodyPr>
            <a:normAutofit fontScale="77500" lnSpcReduction="20000"/>
          </a:bodyPr>
          <a:lstStyle/>
          <a:p>
            <a:r>
              <a:rPr lang="en-GB" dirty="0" smtClean="0"/>
              <a:t>Finding and prising open gaps in institution </a:t>
            </a:r>
          </a:p>
          <a:p>
            <a:r>
              <a:rPr lang="en-GB" dirty="0" smtClean="0"/>
              <a:t>But gaps are small and in fact short-lived (for reasons circumstantial and nonetheless systemic)</a:t>
            </a:r>
          </a:p>
          <a:p>
            <a:r>
              <a:rPr lang="en-GB" dirty="0" smtClean="0"/>
              <a:t>Risk aversion makes system relatively impermeable and story-based pedagogy runs against its dominant grain </a:t>
            </a:r>
          </a:p>
          <a:p>
            <a:r>
              <a:rPr lang="en-GB" dirty="0" smtClean="0"/>
              <a:t>Thus primarily a compensation for otherwise necessarily target-focused lessons</a:t>
            </a:r>
          </a:p>
          <a:p>
            <a:pPr lvl="1"/>
            <a:r>
              <a:rPr lang="en-GB" dirty="0" smtClean="0"/>
              <a:t>Mr K </a:t>
            </a:r>
            <a:r>
              <a:rPr lang="en-GB" dirty="0"/>
              <a:t>on feedback form: </a:t>
            </a:r>
            <a:r>
              <a:rPr lang="en-GB" i="1" dirty="0" smtClean="0"/>
              <a:t>“The </a:t>
            </a:r>
            <a:r>
              <a:rPr lang="en-GB" i="1" dirty="0"/>
              <a:t>pupils need a creative spark, </a:t>
            </a:r>
            <a:r>
              <a:rPr lang="en-GB" i="1" dirty="0" smtClean="0"/>
              <a:t>we’ve </a:t>
            </a:r>
            <a:r>
              <a:rPr lang="en-GB" i="1" dirty="0"/>
              <a:t>been very methodical this </a:t>
            </a:r>
            <a:r>
              <a:rPr lang="en-GB" i="1" dirty="0" smtClean="0"/>
              <a:t>year”</a:t>
            </a:r>
          </a:p>
          <a:p>
            <a:pPr lvl="1"/>
            <a:r>
              <a:rPr lang="en-GB" dirty="0"/>
              <a:t>Ms T: </a:t>
            </a:r>
            <a:r>
              <a:rPr lang="en-GB" i="1" dirty="0" smtClean="0"/>
              <a:t>“When </a:t>
            </a:r>
            <a:r>
              <a:rPr lang="en-GB" i="1" dirty="0"/>
              <a:t>I started 9 years ago as an NQT it was all about narrative and creative writing, now it’s mostly factual.  Their creative writing is wildly unrealistic</a:t>
            </a:r>
            <a:r>
              <a:rPr lang="en-GB" i="1" dirty="0" smtClean="0"/>
              <a:t>.”</a:t>
            </a:r>
          </a:p>
          <a:p>
            <a:pPr lvl="1"/>
            <a:r>
              <a:rPr lang="en-GB" dirty="0"/>
              <a:t>Ms C: </a:t>
            </a:r>
            <a:r>
              <a:rPr lang="en-GB" i="1" dirty="0"/>
              <a:t>“They have obviously enjoyed the opportunities to engage in the sessions.  They didn’t really support skills but did allow the pupils to enjoy their creative sides…. It doesn’t seem especially useful in terms of being focused on assessments, etc.”</a:t>
            </a:r>
          </a:p>
        </p:txBody>
      </p:sp>
    </p:spTree>
    <p:extLst>
      <p:ext uri="{BB962C8B-B14F-4D97-AF65-F5344CB8AC3E}">
        <p14:creationId xmlns:p14="http://schemas.microsoft.com/office/powerpoint/2010/main" val="32290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GB" dirty="0" smtClean="0"/>
              <a:t>Notions from relational aesthetics – the Temporary Autonomous Zone, </a:t>
            </a:r>
            <a:br>
              <a:rPr lang="en-GB" dirty="0" smtClean="0"/>
            </a:br>
            <a:r>
              <a:rPr lang="en-GB" dirty="0" smtClean="0"/>
              <a:t>the </a:t>
            </a:r>
            <a:r>
              <a:rPr lang="en-GB" dirty="0" err="1" smtClean="0"/>
              <a:t>microtopia</a:t>
            </a:r>
            <a:endParaRPr lang="en-GB" dirty="0"/>
          </a:p>
        </p:txBody>
      </p:sp>
    </p:spTree>
    <p:extLst>
      <p:ext uri="{BB962C8B-B14F-4D97-AF65-F5344CB8AC3E}">
        <p14:creationId xmlns:p14="http://schemas.microsoft.com/office/powerpoint/2010/main" val="796376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work of art as social interstice’</a:t>
            </a:r>
            <a:endParaRPr lang="en-GB"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GB" dirty="0" smtClean="0"/>
              <a:t>‘An interstice is a space in social relations which…suggests possibilities for exchanges other than those that prevail within </a:t>
            </a:r>
            <a:r>
              <a:rPr lang="en-GB" dirty="0"/>
              <a:t>the system</a:t>
            </a:r>
            <a:r>
              <a:rPr lang="en-GB" dirty="0" smtClean="0"/>
              <a:t>….’ (</a:t>
            </a:r>
            <a:r>
              <a:rPr lang="en-GB" dirty="0" err="1" smtClean="0"/>
              <a:t>Bourriaud</a:t>
            </a:r>
            <a:r>
              <a:rPr lang="en-GB" dirty="0" smtClean="0"/>
              <a:t> 1998</a:t>
            </a:r>
            <a:r>
              <a:rPr lang="en-GB" dirty="0"/>
              <a:t>, p.44</a:t>
            </a:r>
            <a:r>
              <a:rPr lang="en-GB" dirty="0" smtClean="0"/>
              <a:t>)</a:t>
            </a:r>
          </a:p>
          <a:p>
            <a:r>
              <a:rPr lang="en-GB" dirty="0" smtClean="0"/>
              <a:t>Rather than gesturing towards a future educational utopia, the sessions aim to create a ‘</a:t>
            </a:r>
            <a:r>
              <a:rPr lang="en-GB" dirty="0" err="1" smtClean="0"/>
              <a:t>microtopia</a:t>
            </a:r>
            <a:r>
              <a:rPr lang="en-GB" dirty="0" smtClean="0"/>
              <a:t>’ there and then. </a:t>
            </a:r>
          </a:p>
          <a:p>
            <a:r>
              <a:rPr lang="en-GB" dirty="0" smtClean="0"/>
              <a:t>An </a:t>
            </a:r>
            <a:r>
              <a:rPr lang="en-GB" dirty="0"/>
              <a:t>acceptance that the pedagogy </a:t>
            </a:r>
            <a:r>
              <a:rPr lang="en-GB" dirty="0" smtClean="0"/>
              <a:t>is too oppositional to exist outside a Temporary Autonomous Zone.  It may not significantly ‘infect</a:t>
            </a:r>
            <a:r>
              <a:rPr lang="en-GB" dirty="0"/>
              <a:t>’ mainstream practice, but may leave other </a:t>
            </a:r>
            <a:r>
              <a:rPr lang="en-GB" dirty="0" smtClean="0"/>
              <a:t>traces – </a:t>
            </a:r>
            <a:r>
              <a:rPr lang="en-GB" b="1" i="1" dirty="0"/>
              <a:t>surprises, interests, desires, </a:t>
            </a:r>
            <a:r>
              <a:rPr lang="en-GB" b="1" i="1" dirty="0" smtClean="0"/>
              <a:t>realisations, expectations, relationships, templates, provocations.</a:t>
            </a:r>
            <a:endParaRPr lang="en-GB" b="1" i="1" dirty="0"/>
          </a:p>
          <a:p>
            <a:endParaRPr lang="en-GB" dirty="0"/>
          </a:p>
        </p:txBody>
      </p:sp>
    </p:spTree>
    <p:extLst>
      <p:ext uri="{BB962C8B-B14F-4D97-AF65-F5344CB8AC3E}">
        <p14:creationId xmlns:p14="http://schemas.microsoft.com/office/powerpoint/2010/main" val="854585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dirty="0" smtClean="0"/>
              <a:t>Whistle-stop intro to my research</a:t>
            </a:r>
            <a:endParaRPr lang="en-GB" dirty="0"/>
          </a:p>
        </p:txBody>
      </p:sp>
      <p:sp>
        <p:nvSpPr>
          <p:cNvPr id="3" name="Content Placeholder 2"/>
          <p:cNvSpPr>
            <a:spLocks noGrp="1"/>
          </p:cNvSpPr>
          <p:nvPr>
            <p:ph idx="1"/>
          </p:nvPr>
        </p:nvSpPr>
        <p:spPr>
          <a:xfrm>
            <a:off x="179512" y="1143000"/>
            <a:ext cx="5154488" cy="5715000"/>
          </a:xfrm>
        </p:spPr>
        <p:txBody>
          <a:bodyPr>
            <a:normAutofit fontScale="77500" lnSpcReduction="20000"/>
          </a:bodyPr>
          <a:lstStyle/>
          <a:p>
            <a:r>
              <a:rPr lang="en-GB" sz="3300" dirty="0" smtClean="0"/>
              <a:t>Storyteller and educator focusing on sustainability and community</a:t>
            </a:r>
          </a:p>
          <a:p>
            <a:r>
              <a:rPr lang="en-GB" sz="3300" dirty="0" smtClean="0"/>
              <a:t>Practice-based PhD in storytelling with adolescents</a:t>
            </a:r>
          </a:p>
          <a:p>
            <a:r>
              <a:rPr lang="en-GB" sz="3300" dirty="0" smtClean="0"/>
              <a:t>Using myth, folktale &amp; stories based in fact</a:t>
            </a:r>
          </a:p>
          <a:p>
            <a:r>
              <a:rPr lang="en-GB" sz="3300" dirty="0" smtClean="0"/>
              <a:t>AHRC-funded</a:t>
            </a:r>
          </a:p>
          <a:p>
            <a:r>
              <a:rPr lang="en-GB" sz="3300" dirty="0" smtClean="0"/>
              <a:t>In </a:t>
            </a:r>
            <a:r>
              <a:rPr lang="en-GB" sz="3300" dirty="0" err="1" smtClean="0"/>
              <a:t>iCAN</a:t>
            </a:r>
            <a:r>
              <a:rPr lang="en-GB" sz="3300" dirty="0" smtClean="0"/>
              <a:t> (York Theatre Royal </a:t>
            </a:r>
            <a:r>
              <a:rPr lang="en-GB" sz="3300" dirty="0"/>
              <a:t>+</a:t>
            </a:r>
            <a:r>
              <a:rPr lang="en-GB" sz="3300" dirty="0" smtClean="0"/>
              <a:t> York St John University)</a:t>
            </a:r>
            <a:endParaRPr lang="en-GB" sz="3300" dirty="0"/>
          </a:p>
          <a:p>
            <a:r>
              <a:rPr lang="en-GB" sz="3300" dirty="0" smtClean="0"/>
              <a:t>Storytelling </a:t>
            </a:r>
            <a:r>
              <a:rPr lang="en-GB" sz="3300" i="1" dirty="0" smtClean="0"/>
              <a:t>for, with </a:t>
            </a:r>
            <a:r>
              <a:rPr lang="en-GB" sz="3300" dirty="0" smtClean="0"/>
              <a:t>and </a:t>
            </a:r>
            <a:r>
              <a:rPr lang="en-GB" sz="3300" i="1" dirty="0" smtClean="0"/>
              <a:t>by</a:t>
            </a:r>
            <a:r>
              <a:rPr lang="en-GB" sz="3300" dirty="0" smtClean="0"/>
              <a:t> teenagers in long-term partnerships in</a:t>
            </a:r>
          </a:p>
          <a:p>
            <a:pPr lvl="1"/>
            <a:r>
              <a:rPr lang="en-GB" sz="2900" dirty="0" smtClean="0"/>
              <a:t>a school, </a:t>
            </a:r>
            <a:endParaRPr lang="en-GB" sz="2900" dirty="0"/>
          </a:p>
          <a:p>
            <a:pPr lvl="1"/>
            <a:r>
              <a:rPr lang="en-GB" sz="2900" dirty="0" smtClean="0"/>
              <a:t>a mental health setting, </a:t>
            </a:r>
          </a:p>
          <a:p>
            <a:pPr lvl="1"/>
            <a:r>
              <a:rPr lang="en-GB" sz="2900" dirty="0" smtClean="0"/>
              <a:t>a drama club, </a:t>
            </a:r>
          </a:p>
          <a:p>
            <a:pPr lvl="1"/>
            <a:r>
              <a:rPr lang="en-GB" sz="2900" dirty="0" smtClean="0"/>
              <a:t>a youth club.</a:t>
            </a:r>
          </a:p>
          <a:p>
            <a:pPr marL="0" indent="0">
              <a:buNone/>
            </a:pPr>
            <a:endParaRPr lang="en-GB" sz="2800" dirty="0" smtClean="0">
              <a:hlinkClick r:id="rId3"/>
            </a:endParaRPr>
          </a:p>
          <a:p>
            <a:endParaRPr lang="en-GB" dirty="0" smtClean="0"/>
          </a:p>
          <a:p>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200" y="1066800"/>
            <a:ext cx="3708400" cy="5562600"/>
          </a:xfrm>
          <a:prstGeom prst="rect">
            <a:avLst/>
          </a:prstGeom>
        </p:spPr>
      </p:pic>
    </p:spTree>
    <p:extLst>
      <p:ext uri="{BB962C8B-B14F-4D97-AF65-F5344CB8AC3E}">
        <p14:creationId xmlns:p14="http://schemas.microsoft.com/office/powerpoint/2010/main" val="32867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co-created </a:t>
            </a:r>
            <a:r>
              <a:rPr lang="en-GB" dirty="0" err="1" smtClean="0"/>
              <a:t>microtopia</a:t>
            </a:r>
            <a:endParaRPr lang="en-GB" dirty="0"/>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pPr marL="0" indent="0">
              <a:buNone/>
            </a:pPr>
            <a:r>
              <a:rPr lang="en-GB" i="1" dirty="0" err="1" smtClean="0"/>
              <a:t>Cath</a:t>
            </a:r>
            <a:r>
              <a:rPr lang="en-GB" i="1" dirty="0"/>
              <a:t>: Is storytelling a kind of metaphor for the way you run your classroom? </a:t>
            </a:r>
            <a:endParaRPr lang="en-GB" i="1" dirty="0" smtClean="0"/>
          </a:p>
          <a:p>
            <a:pPr marL="0" indent="0">
              <a:buNone/>
            </a:pPr>
            <a:r>
              <a:rPr lang="en-GB" dirty="0"/>
              <a:t>SD: I had not thought of it in this way at all </a:t>
            </a:r>
            <a:r>
              <a:rPr lang="en-GB" dirty="0" smtClean="0"/>
              <a:t>and </a:t>
            </a:r>
            <a:r>
              <a:rPr lang="en-GB" dirty="0"/>
              <a:t>I thank you for drawing my attention to it. You see I work in a very instinctive way most of the time </a:t>
            </a:r>
            <a:r>
              <a:rPr lang="en-GB" dirty="0" smtClean="0"/>
              <a:t>and </a:t>
            </a:r>
            <a:r>
              <a:rPr lang="en-GB" dirty="0"/>
              <a:t>do what I feel is right. The way I run my classroom feels right to me. </a:t>
            </a:r>
            <a:r>
              <a:rPr lang="en-GB" dirty="0" smtClean="0"/>
              <a:t>I </a:t>
            </a:r>
            <a:r>
              <a:rPr lang="en-GB" dirty="0"/>
              <a:t>try to provide my pupils with a safe environment where they can trust that their views </a:t>
            </a:r>
            <a:r>
              <a:rPr lang="en-GB" dirty="0" smtClean="0"/>
              <a:t>and </a:t>
            </a:r>
            <a:r>
              <a:rPr lang="en-GB" dirty="0"/>
              <a:t>opinions will be respected by me </a:t>
            </a:r>
            <a:r>
              <a:rPr lang="en-GB" dirty="0" smtClean="0"/>
              <a:t>and </a:t>
            </a:r>
            <a:r>
              <a:rPr lang="en-GB" dirty="0"/>
              <a:t>their peers. </a:t>
            </a:r>
            <a:endParaRPr lang="en-GB" dirty="0" smtClean="0"/>
          </a:p>
          <a:p>
            <a:pPr marL="0" indent="0">
              <a:buNone/>
            </a:pPr>
            <a:r>
              <a:rPr lang="en-GB" dirty="0" smtClean="0"/>
              <a:t>I </a:t>
            </a:r>
            <a:r>
              <a:rPr lang="en-GB" dirty="0"/>
              <a:t>try to encourage those pupils with low self esteem, low confidence levels, speech difficulties </a:t>
            </a:r>
            <a:r>
              <a:rPr lang="en-GB" dirty="0" err="1"/>
              <a:t>etc</a:t>
            </a:r>
            <a:r>
              <a:rPr lang="en-GB" dirty="0"/>
              <a:t> to speak out with confidence. I hope that I have been able to give each of them the time to formulate a reply </a:t>
            </a:r>
            <a:r>
              <a:rPr lang="en-GB" dirty="0" smtClean="0"/>
              <a:t>and </a:t>
            </a:r>
            <a:r>
              <a:rPr lang="en-GB" dirty="0"/>
              <a:t>the time to verbalise it. This is a problem sometimes as other pupils are not always willing or able to give the speaker that time. It is a lesson in life for them, patience </a:t>
            </a:r>
            <a:r>
              <a:rPr lang="en-GB" dirty="0" smtClean="0"/>
              <a:t>and </a:t>
            </a:r>
            <a:r>
              <a:rPr lang="en-GB" dirty="0"/>
              <a:t>respect for other people to have their say </a:t>
            </a:r>
            <a:r>
              <a:rPr lang="en-GB" dirty="0" smtClean="0"/>
              <a:t>and </a:t>
            </a:r>
            <a:r>
              <a:rPr lang="en-GB" dirty="0"/>
              <a:t>for them to listen </a:t>
            </a:r>
            <a:r>
              <a:rPr lang="en-GB" dirty="0" smtClean="0"/>
              <a:t>and </a:t>
            </a:r>
            <a:r>
              <a:rPr lang="en-GB" dirty="0"/>
              <a:t>respond when it is their turn! </a:t>
            </a:r>
            <a:r>
              <a:rPr lang="en-GB" dirty="0" smtClean="0"/>
              <a:t>There is a </a:t>
            </a:r>
            <a:r>
              <a:rPr lang="en-GB" dirty="0"/>
              <a:t>concentration of these skills during the </a:t>
            </a:r>
            <a:r>
              <a:rPr lang="en-GB" dirty="0" smtClean="0"/>
              <a:t>storytelling sessions</a:t>
            </a:r>
            <a:r>
              <a:rPr lang="en-GB" dirty="0"/>
              <a:t>! So I would say that yes, storytelling sessions are a metaphor for the way I run my classroom. </a:t>
            </a:r>
          </a:p>
        </p:txBody>
      </p:sp>
    </p:spTree>
    <p:extLst>
      <p:ext uri="{BB962C8B-B14F-4D97-AF65-F5344CB8AC3E}">
        <p14:creationId xmlns:p14="http://schemas.microsoft.com/office/powerpoint/2010/main" val="1835564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GB" dirty="0" smtClean="0"/>
              <a:t>One day over a year ago</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838200"/>
            <a:ext cx="4648200" cy="3486150"/>
          </a:xfrm>
        </p:spPr>
      </p:pic>
      <p:sp>
        <p:nvSpPr>
          <p:cNvPr id="5" name="TextBox 4"/>
          <p:cNvSpPr txBox="1"/>
          <p:nvPr/>
        </p:nvSpPr>
        <p:spPr>
          <a:xfrm>
            <a:off x="4800600" y="1066800"/>
            <a:ext cx="4338145" cy="3139321"/>
          </a:xfrm>
          <a:prstGeom prst="rect">
            <a:avLst/>
          </a:prstGeom>
          <a:noFill/>
        </p:spPr>
        <p:txBody>
          <a:bodyPr wrap="square" rtlCol="0">
            <a:spAutoFit/>
          </a:bodyPr>
          <a:lstStyle/>
          <a:p>
            <a:r>
              <a:rPr lang="en-GB" dirty="0" err="1" smtClean="0"/>
              <a:t>Cath</a:t>
            </a:r>
            <a:r>
              <a:rPr lang="en-GB" dirty="0" smtClean="0"/>
              <a:t>: What </a:t>
            </a:r>
            <a:r>
              <a:rPr lang="en-GB" dirty="0"/>
              <a:t>would be your favourite story, or your favourite activity that we’ve done?</a:t>
            </a:r>
          </a:p>
          <a:p>
            <a:r>
              <a:rPr lang="en-GB" dirty="0" smtClean="0"/>
              <a:t>J: </a:t>
            </a:r>
            <a:r>
              <a:rPr lang="en-GB" dirty="0"/>
              <a:t>Mr </a:t>
            </a:r>
            <a:r>
              <a:rPr lang="en-GB" dirty="0" smtClean="0"/>
              <a:t>Imagination…cause </a:t>
            </a:r>
            <a:r>
              <a:rPr lang="en-GB" dirty="0"/>
              <a:t>he had imagination</a:t>
            </a:r>
            <a:r>
              <a:rPr lang="en-GB" dirty="0" smtClean="0"/>
              <a:t>.</a:t>
            </a:r>
          </a:p>
          <a:p>
            <a:r>
              <a:rPr lang="en-GB" dirty="0" smtClean="0"/>
              <a:t>S: Whatever </a:t>
            </a:r>
            <a:r>
              <a:rPr lang="en-GB" dirty="0"/>
              <a:t>he thought of came to life.  He thought of lions, and they came to life, and they started attacking him.  So he thought of cages. </a:t>
            </a:r>
            <a:endParaRPr lang="en-GB" dirty="0" smtClean="0"/>
          </a:p>
          <a:p>
            <a:r>
              <a:rPr lang="en-GB" dirty="0" smtClean="0"/>
              <a:t>C: </a:t>
            </a:r>
            <a:r>
              <a:rPr lang="en-GB" dirty="0"/>
              <a:t>Was it because it was something your whole class made up together?</a:t>
            </a:r>
          </a:p>
          <a:p>
            <a:r>
              <a:rPr lang="en-GB" dirty="0" smtClean="0"/>
              <a:t>J: </a:t>
            </a:r>
            <a:r>
              <a:rPr lang="en-GB" dirty="0"/>
              <a:t>Yes. </a:t>
            </a:r>
            <a:endParaRPr lang="en-GB" dirty="0" smtClean="0"/>
          </a:p>
        </p:txBody>
      </p:sp>
      <p:sp>
        <p:nvSpPr>
          <p:cNvPr id="6" name="TextBox 5"/>
          <p:cNvSpPr txBox="1"/>
          <p:nvPr/>
        </p:nvSpPr>
        <p:spPr>
          <a:xfrm>
            <a:off x="5638800" y="762000"/>
            <a:ext cx="1524000" cy="369332"/>
          </a:xfrm>
          <a:prstGeom prst="rect">
            <a:avLst/>
          </a:prstGeom>
          <a:noFill/>
        </p:spPr>
        <p:txBody>
          <a:bodyPr wrap="square" rtlCol="0">
            <a:spAutoFit/>
          </a:bodyPr>
          <a:lstStyle/>
          <a:p>
            <a:r>
              <a:rPr lang="en-GB" i="1" dirty="0" smtClean="0"/>
              <a:t>A year later:</a:t>
            </a:r>
            <a:endParaRPr lang="en-GB" i="1" dirty="0"/>
          </a:p>
        </p:txBody>
      </p:sp>
      <p:sp>
        <p:nvSpPr>
          <p:cNvPr id="7" name="TextBox 6"/>
          <p:cNvSpPr txBox="1"/>
          <p:nvPr/>
        </p:nvSpPr>
        <p:spPr>
          <a:xfrm>
            <a:off x="381000" y="4267200"/>
            <a:ext cx="8534400" cy="2585323"/>
          </a:xfrm>
          <a:prstGeom prst="rect">
            <a:avLst/>
          </a:prstGeom>
          <a:noFill/>
        </p:spPr>
        <p:txBody>
          <a:bodyPr wrap="square" rtlCol="0">
            <a:spAutoFit/>
          </a:bodyPr>
          <a:lstStyle/>
          <a:p>
            <a:r>
              <a:rPr lang="en-GB" dirty="0"/>
              <a:t>D: </a:t>
            </a:r>
            <a:r>
              <a:rPr lang="en-GB" dirty="0" smtClean="0"/>
              <a:t>He </a:t>
            </a:r>
            <a:r>
              <a:rPr lang="en-GB" dirty="0"/>
              <a:t>imagined stuff, like…anything he decided, he could do.  </a:t>
            </a:r>
          </a:p>
          <a:p>
            <a:r>
              <a:rPr lang="en-GB" dirty="0"/>
              <a:t>S: Do you want me to read what this says? There’s a boy.  He never gives up.  He saves people.  He’s determined. He imagines dangers.  He tries his best.  He’s kind, helpful, strong, courageous, wit.</a:t>
            </a:r>
          </a:p>
          <a:p>
            <a:r>
              <a:rPr lang="en-GB" dirty="0" smtClean="0"/>
              <a:t>J: </a:t>
            </a:r>
            <a:r>
              <a:rPr lang="en-GB" dirty="0"/>
              <a:t>Handsome-looking?</a:t>
            </a:r>
          </a:p>
          <a:p>
            <a:r>
              <a:rPr lang="en-GB" dirty="0" smtClean="0"/>
              <a:t>S: </a:t>
            </a:r>
            <a:r>
              <a:rPr lang="en-GB" dirty="0"/>
              <a:t>Yep! (LAUGHTER)</a:t>
            </a:r>
          </a:p>
          <a:p>
            <a:r>
              <a:rPr lang="en-GB" smtClean="0"/>
              <a:t>C: </a:t>
            </a:r>
            <a:r>
              <a:rPr lang="en-GB" dirty="0"/>
              <a:t>Let’s have a vote – was Mr Imagination handsome?</a:t>
            </a:r>
          </a:p>
          <a:p>
            <a:r>
              <a:rPr lang="en-GB" dirty="0" smtClean="0"/>
              <a:t>J: </a:t>
            </a:r>
            <a:r>
              <a:rPr lang="en-GB" dirty="0"/>
              <a:t>Ugly!</a:t>
            </a:r>
          </a:p>
          <a:p>
            <a:r>
              <a:rPr lang="en-GB" dirty="0" smtClean="0"/>
              <a:t>S: </a:t>
            </a:r>
            <a:r>
              <a:rPr lang="en-GB" dirty="0"/>
              <a:t>Well, I thought of him having fiery hair…</a:t>
            </a:r>
          </a:p>
        </p:txBody>
      </p:sp>
    </p:spTree>
    <p:extLst>
      <p:ext uri="{BB962C8B-B14F-4D97-AF65-F5344CB8AC3E}">
        <p14:creationId xmlns:p14="http://schemas.microsoft.com/office/powerpoint/2010/main" val="1673150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in touch!</a:t>
            </a:r>
            <a:endParaRPr lang="en-GB" dirty="0"/>
          </a:p>
        </p:txBody>
      </p:sp>
      <p:sp>
        <p:nvSpPr>
          <p:cNvPr id="3" name="Content Placeholder 2"/>
          <p:cNvSpPr>
            <a:spLocks noGrp="1"/>
          </p:cNvSpPr>
          <p:nvPr>
            <p:ph idx="1"/>
          </p:nvPr>
        </p:nvSpPr>
        <p:spPr>
          <a:xfrm>
            <a:off x="457200" y="1600200"/>
            <a:ext cx="8382000" cy="4525963"/>
          </a:xfrm>
        </p:spPr>
        <p:txBody>
          <a:bodyPr/>
          <a:lstStyle/>
          <a:p>
            <a:r>
              <a:rPr lang="en-GB" dirty="0">
                <a:hlinkClick r:id="rId2"/>
              </a:rPr>
              <a:t>c.heinemeyer@yorksj.ac.uk</a:t>
            </a:r>
            <a:endParaRPr lang="en-GB" dirty="0"/>
          </a:p>
          <a:p>
            <a:r>
              <a:rPr lang="en-GB" dirty="0">
                <a:hlinkClick r:id="rId3"/>
              </a:rPr>
              <a:t>www.storytellingwithadolescents.blogspot.com</a:t>
            </a:r>
            <a:r>
              <a:rPr lang="en-GB" dirty="0"/>
              <a:t> </a:t>
            </a:r>
          </a:p>
          <a:p>
            <a:r>
              <a:rPr lang="en-GB" dirty="0">
                <a:hlinkClick r:id="rId4"/>
              </a:rPr>
              <a:t>www.artsandnarrative.co.uk</a:t>
            </a:r>
            <a:r>
              <a:rPr lang="en-GB" dirty="0"/>
              <a:t> </a:t>
            </a:r>
          </a:p>
          <a:p>
            <a:endParaRPr lang="en-GB" dirty="0"/>
          </a:p>
        </p:txBody>
      </p:sp>
    </p:spTree>
    <p:extLst>
      <p:ext uri="{BB962C8B-B14F-4D97-AF65-F5344CB8AC3E}">
        <p14:creationId xmlns:p14="http://schemas.microsoft.com/office/powerpoint/2010/main" val="30048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7500" lnSpcReduction="20000"/>
          </a:bodyPr>
          <a:lstStyle/>
          <a:p>
            <a:r>
              <a:rPr lang="en-GB" dirty="0"/>
              <a:t>Buber, Martin (2013(1958)) </a:t>
            </a:r>
            <a:r>
              <a:rPr lang="en-GB" i="1" dirty="0"/>
              <a:t>I and Thou</a:t>
            </a:r>
            <a:r>
              <a:rPr lang="en-GB" dirty="0"/>
              <a:t>, 2nd ed., tr. R.G. Smith. London: Bloomsbury Revelations</a:t>
            </a:r>
          </a:p>
          <a:p>
            <a:r>
              <a:rPr lang="en-GB" dirty="0" err="1"/>
              <a:t>Belfiore</a:t>
            </a:r>
            <a:r>
              <a:rPr lang="en-GB" dirty="0"/>
              <a:t>, Eleanora and Bennett, Oliver (2010) ‘Beyond the “Toolkit Approach”: Arts impact evaluation research and the realities of cultural policy-making’.  </a:t>
            </a:r>
            <a:r>
              <a:rPr lang="en-GB" i="1" dirty="0"/>
              <a:t>Journal for Cultural Research </a:t>
            </a:r>
            <a:r>
              <a:rPr lang="en-GB" dirty="0"/>
              <a:t>14:2, pp.121-142.</a:t>
            </a:r>
          </a:p>
          <a:p>
            <a:r>
              <a:rPr lang="en-GB" dirty="0" err="1"/>
              <a:t>Bourriaud</a:t>
            </a:r>
            <a:r>
              <a:rPr lang="en-GB" dirty="0"/>
              <a:t>, Nicolas (1998) </a:t>
            </a:r>
            <a:r>
              <a:rPr lang="en-GB" i="1" dirty="0"/>
              <a:t>Relational Aesthetics</a:t>
            </a:r>
            <a:r>
              <a:rPr lang="en-GB" dirty="0"/>
              <a:t>. Les presses du reel.</a:t>
            </a:r>
          </a:p>
          <a:p>
            <a:r>
              <a:rPr lang="en-GB" dirty="0" err="1"/>
              <a:t>Guattari</a:t>
            </a:r>
            <a:r>
              <a:rPr lang="en-GB" dirty="0"/>
              <a:t>, Felix (1995) </a:t>
            </a:r>
            <a:r>
              <a:rPr lang="en-GB" i="1" dirty="0" err="1"/>
              <a:t>Chaosmosis</a:t>
            </a:r>
            <a:r>
              <a:rPr lang="en-GB" i="1" dirty="0"/>
              <a:t>: an </a:t>
            </a:r>
            <a:r>
              <a:rPr lang="en-GB" i="1" dirty="0" err="1"/>
              <a:t>ethico</a:t>
            </a:r>
            <a:r>
              <a:rPr lang="en-GB" i="1" dirty="0"/>
              <a:t>-aesthetic paradigm</a:t>
            </a:r>
            <a:r>
              <a:rPr lang="en-GB" dirty="0"/>
              <a:t>, tr. Paul </a:t>
            </a:r>
            <a:r>
              <a:rPr lang="en-GB" dirty="0" err="1"/>
              <a:t>Bains</a:t>
            </a:r>
            <a:r>
              <a:rPr lang="en-GB" dirty="0"/>
              <a:t> and Julian Pefanis. Bloomington: Indiana University Press.</a:t>
            </a:r>
          </a:p>
          <a:p>
            <a:r>
              <a:rPr lang="en-GB" dirty="0"/>
              <a:t>Morris, Pam (ed.) (1994) </a:t>
            </a:r>
            <a:r>
              <a:rPr lang="en-GB" i="1" dirty="0"/>
              <a:t>The </a:t>
            </a:r>
            <a:r>
              <a:rPr lang="en-GB" i="1" dirty="0" err="1"/>
              <a:t>Bakhtin</a:t>
            </a:r>
            <a:r>
              <a:rPr lang="en-GB" i="1" dirty="0"/>
              <a:t> Reader: Selected Writings of </a:t>
            </a:r>
            <a:r>
              <a:rPr lang="en-GB" i="1" dirty="0" err="1"/>
              <a:t>Bakhtin</a:t>
            </a:r>
            <a:r>
              <a:rPr lang="en-GB" i="1" dirty="0"/>
              <a:t>, Medvedev, </a:t>
            </a:r>
            <a:r>
              <a:rPr lang="en-GB" i="1" dirty="0" err="1"/>
              <a:t>Voloshinov</a:t>
            </a:r>
            <a:r>
              <a:rPr lang="en-GB" dirty="0"/>
              <a:t>. London: Arnold.</a:t>
            </a:r>
          </a:p>
          <a:p>
            <a:r>
              <a:rPr lang="en-GB" dirty="0"/>
              <a:t>OFSTED (2012) </a:t>
            </a:r>
            <a:r>
              <a:rPr lang="en-GB" i="1" dirty="0"/>
              <a:t>Moving English Forward: Action to raise standards in English</a:t>
            </a:r>
            <a:r>
              <a:rPr lang="en-GB" dirty="0"/>
              <a:t>, accessed at https://www.gov.uk/government/uploads/system/uploads/attachment_data/file/181204/110118.pdf, 16 February 2015.</a:t>
            </a:r>
          </a:p>
          <a:p>
            <a:r>
              <a:rPr lang="en-GB" dirty="0"/>
              <a:t>Stern, J. (2013) ‘Surprise in Schools: Martin Buber and dialogic schooling’, </a:t>
            </a:r>
            <a:r>
              <a:rPr lang="en-GB" i="1" dirty="0"/>
              <a:t>FORUM</a:t>
            </a:r>
            <a:r>
              <a:rPr lang="en-GB" dirty="0"/>
              <a:t>  55 (1): 45–57.</a:t>
            </a:r>
          </a:p>
          <a:p>
            <a:r>
              <a:rPr lang="en-GB" dirty="0"/>
              <a:t>Stern, Julian (2015) ‘Children’s Voice or Children’s Voices? How educational research can be at the heart of schooling’. </a:t>
            </a:r>
            <a:r>
              <a:rPr lang="en-GB" i="1" dirty="0"/>
              <a:t>FORUM</a:t>
            </a:r>
            <a:r>
              <a:rPr lang="en-GB" dirty="0"/>
              <a:t>  57:1, pp.75-90</a:t>
            </a:r>
          </a:p>
          <a:p>
            <a:r>
              <a:rPr lang="en-GB" dirty="0"/>
              <a:t>Sutton, R. (1999) </a:t>
            </a:r>
            <a:r>
              <a:rPr lang="en-GB" i="1" dirty="0"/>
              <a:t>The Policy Process: An Overview. Working Paper 18 for Overseas Development Institute</a:t>
            </a:r>
            <a:r>
              <a:rPr lang="en-GB" dirty="0"/>
              <a:t>, accessed at http://www.eldis.org/vfile/upload/1/document/0708/DOC7279.pdf, 18 February 2015</a:t>
            </a:r>
            <a:r>
              <a:rPr lang="en-GB" dirty="0" smtClean="0"/>
              <a:t>.</a:t>
            </a:r>
          </a:p>
          <a:p>
            <a:r>
              <a:rPr lang="en-GB" dirty="0" smtClean="0"/>
              <a:t>Vice, Sue (1997) </a:t>
            </a:r>
            <a:r>
              <a:rPr lang="en-GB" i="1" dirty="0" smtClean="0"/>
              <a:t>Introducing </a:t>
            </a:r>
            <a:r>
              <a:rPr lang="en-GB" i="1" dirty="0" err="1" smtClean="0"/>
              <a:t>Bakhtin</a:t>
            </a:r>
            <a:r>
              <a:rPr lang="en-GB" dirty="0" smtClean="0"/>
              <a:t>. Manchester: Manchester University Press.</a:t>
            </a:r>
            <a:endParaRPr lang="en-GB" dirty="0"/>
          </a:p>
          <a:p>
            <a:r>
              <a:rPr lang="en-GB" dirty="0"/>
              <a:t>Weiss, C.H. (1995) ‘The Haphazard Connection: Social Science and Public Policy’, </a:t>
            </a:r>
            <a:r>
              <a:rPr lang="en-GB" i="1" dirty="0"/>
              <a:t>International Journal of Education Research </a:t>
            </a:r>
            <a:r>
              <a:rPr lang="en-GB" dirty="0"/>
              <a:t>23:2, pp.137-150</a:t>
            </a:r>
          </a:p>
          <a:p>
            <a:endParaRPr lang="en-GB" dirty="0"/>
          </a:p>
        </p:txBody>
      </p:sp>
    </p:spTree>
    <p:extLst>
      <p:ext uri="{BB962C8B-B14F-4D97-AF65-F5344CB8AC3E}">
        <p14:creationId xmlns:p14="http://schemas.microsoft.com/office/powerpoint/2010/main" val="3066090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secondary school ‘residency’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Based in inclusion, humanities and communication departments</a:t>
            </a:r>
          </a:p>
          <a:p>
            <a:r>
              <a:rPr lang="en-GB" dirty="0"/>
              <a:t>In-depth, long term </a:t>
            </a:r>
            <a:r>
              <a:rPr lang="en-GB" dirty="0" smtClean="0"/>
              <a:t>practice and research collaboration </a:t>
            </a:r>
            <a:r>
              <a:rPr lang="en-GB" dirty="0"/>
              <a:t>with one KS3 </a:t>
            </a:r>
            <a:r>
              <a:rPr lang="en-GB" dirty="0" smtClean="0"/>
              <a:t>inclusion humanities </a:t>
            </a:r>
            <a:r>
              <a:rPr lang="en-GB" dirty="0"/>
              <a:t>teacher (Nov 2013 – ongoing)</a:t>
            </a:r>
          </a:p>
          <a:p>
            <a:r>
              <a:rPr lang="en-GB" dirty="0" smtClean="0"/>
              <a:t>Short projects in English lesson time (Feb-Apr 2014)</a:t>
            </a:r>
          </a:p>
          <a:p>
            <a:r>
              <a:rPr lang="en-GB" dirty="0" smtClean="0"/>
              <a:t>A weekly lunchtime </a:t>
            </a:r>
            <a:r>
              <a:rPr lang="en-GB" dirty="0"/>
              <a:t>storytelling </a:t>
            </a:r>
            <a:r>
              <a:rPr lang="en-GB" dirty="0" smtClean="0"/>
              <a:t>club (Sept 2014-May 2015)</a:t>
            </a:r>
          </a:p>
          <a:p>
            <a:r>
              <a:rPr lang="en-GB" dirty="0" smtClean="0"/>
              <a:t>Mentorships </a:t>
            </a:r>
            <a:r>
              <a:rPr lang="en-GB" dirty="0"/>
              <a:t>for talented </a:t>
            </a:r>
            <a:r>
              <a:rPr lang="en-GB" dirty="0" smtClean="0"/>
              <a:t>pupils</a:t>
            </a:r>
          </a:p>
          <a:p>
            <a:r>
              <a:rPr lang="en-GB" dirty="0" smtClean="0"/>
              <a:t>Workshop at Theatre Royal’s </a:t>
            </a:r>
            <a:r>
              <a:rPr lang="en-GB" dirty="0" err="1" smtClean="0"/>
              <a:t>iCAN</a:t>
            </a:r>
            <a:r>
              <a:rPr lang="en-GB" dirty="0" smtClean="0"/>
              <a:t> centre</a:t>
            </a:r>
          </a:p>
          <a:p>
            <a:r>
              <a:rPr lang="en-GB" dirty="0" smtClean="0"/>
              <a:t>TA training session </a:t>
            </a:r>
            <a:endParaRPr lang="en-GB" dirty="0"/>
          </a:p>
        </p:txBody>
      </p:sp>
    </p:spTree>
    <p:extLst>
      <p:ext uri="{BB962C8B-B14F-4D97-AF65-F5344CB8AC3E}">
        <p14:creationId xmlns:p14="http://schemas.microsoft.com/office/powerpoint/2010/main" val="246287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 y="3352800"/>
            <a:ext cx="4491442" cy="351571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3980794"/>
            <a:ext cx="3860800" cy="2895600"/>
          </a:xfrm>
          <a:prstGeom prst="rect">
            <a:avLst/>
          </a:prstGeom>
        </p:spPr>
      </p:pic>
      <p:pic>
        <p:nvPicPr>
          <p:cNvPr id="4"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0" y="0"/>
            <a:ext cx="4470399" cy="3352799"/>
          </a:xfr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01" y="2702911"/>
            <a:ext cx="3124200" cy="41656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11483"/>
            <a:ext cx="4724400" cy="352871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00500" y="2194002"/>
            <a:ext cx="2019300" cy="2692400"/>
          </a:xfrm>
          <a:prstGeom prst="rect">
            <a:avLst/>
          </a:prstGeom>
        </p:spPr>
      </p:pic>
    </p:spTree>
    <p:extLst>
      <p:ext uri="{BB962C8B-B14F-4D97-AF65-F5344CB8AC3E}">
        <p14:creationId xmlns:p14="http://schemas.microsoft.com/office/powerpoint/2010/main" val="251345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to measure impact of this work?</a:t>
            </a:r>
            <a:endParaRPr lang="en-GB" dirty="0"/>
          </a:p>
        </p:txBody>
      </p:sp>
      <p:sp>
        <p:nvSpPr>
          <p:cNvPr id="3" name="Content Placeholder 2"/>
          <p:cNvSpPr>
            <a:spLocks noGrp="1"/>
          </p:cNvSpPr>
          <p:nvPr>
            <p:ph idx="1"/>
          </p:nvPr>
        </p:nvSpPr>
        <p:spPr/>
        <p:txBody>
          <a:bodyPr/>
          <a:lstStyle/>
          <a:p>
            <a:r>
              <a:rPr lang="en-GB" dirty="0" smtClean="0"/>
              <a:t>Or, </a:t>
            </a:r>
            <a:r>
              <a:rPr lang="en-GB" i="1" dirty="0" smtClean="0"/>
              <a:t>in what sense is this actually research?</a:t>
            </a:r>
          </a:p>
          <a:p>
            <a:r>
              <a:rPr lang="en-GB" dirty="0" smtClean="0"/>
              <a:t>Or, </a:t>
            </a:r>
            <a:r>
              <a:rPr lang="en-GB" i="1" dirty="0" smtClean="0"/>
              <a:t>what impact am I aiming to have:</a:t>
            </a:r>
          </a:p>
          <a:p>
            <a:pPr lvl="1"/>
            <a:r>
              <a:rPr lang="en-GB" dirty="0" smtClean="0"/>
              <a:t>On these particular young people?</a:t>
            </a:r>
          </a:p>
          <a:p>
            <a:pPr lvl="1"/>
            <a:r>
              <a:rPr lang="en-GB" dirty="0"/>
              <a:t>O</a:t>
            </a:r>
            <a:r>
              <a:rPr lang="en-GB" dirty="0" smtClean="0"/>
              <a:t>n this school or its teachers?</a:t>
            </a:r>
          </a:p>
          <a:p>
            <a:pPr lvl="1"/>
            <a:r>
              <a:rPr lang="en-GB" i="1" dirty="0" smtClean="0"/>
              <a:t>(more grandiosely) </a:t>
            </a:r>
            <a:r>
              <a:rPr lang="en-GB" dirty="0" smtClean="0"/>
              <a:t>on education policy in general?</a:t>
            </a:r>
          </a:p>
          <a:p>
            <a:pPr lvl="1"/>
            <a:r>
              <a:rPr lang="en-GB" dirty="0" smtClean="0"/>
              <a:t>Or just on my own practice?</a:t>
            </a:r>
          </a:p>
          <a:p>
            <a:pPr lvl="1"/>
            <a:endParaRPr lang="en-GB" i="1" dirty="0"/>
          </a:p>
          <a:p>
            <a:pPr marL="457200" lvl="1" indent="0">
              <a:buNone/>
            </a:pPr>
            <a:r>
              <a:rPr lang="en-GB" i="1" dirty="0" smtClean="0"/>
              <a:t>Three possible alternative approaches</a:t>
            </a:r>
            <a:endParaRPr lang="en-GB" i="1" dirty="0"/>
          </a:p>
        </p:txBody>
      </p:sp>
    </p:spTree>
    <p:extLst>
      <p:ext uri="{BB962C8B-B14F-4D97-AF65-F5344CB8AC3E}">
        <p14:creationId xmlns:p14="http://schemas.microsoft.com/office/powerpoint/2010/main" val="192334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GB" dirty="0" smtClean="0"/>
              <a:t>A quantitative/qualitative assessment of benefits</a:t>
            </a:r>
            <a:endParaRPr lang="en-GB" dirty="0"/>
          </a:p>
        </p:txBody>
      </p:sp>
    </p:spTree>
    <p:extLst>
      <p:ext uri="{BB962C8B-B14F-4D97-AF65-F5344CB8AC3E}">
        <p14:creationId xmlns:p14="http://schemas.microsoft.com/office/powerpoint/2010/main" val="393066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85000" lnSpcReduction="10000"/>
          </a:bodyPr>
          <a:lstStyle/>
          <a:p>
            <a:pPr marL="0" indent="0">
              <a:buNone/>
            </a:pPr>
            <a:r>
              <a:rPr lang="en-GB" sz="2800" i="1" dirty="0" smtClean="0">
                <a:solidFill>
                  <a:schemeClr val="accent2"/>
                </a:solidFill>
              </a:rPr>
              <a:t>“the </a:t>
            </a:r>
            <a:r>
              <a:rPr lang="en-GB" sz="2800" i="1" dirty="0">
                <a:solidFill>
                  <a:schemeClr val="accent2"/>
                </a:solidFill>
              </a:rPr>
              <a:t>arts, which constitute a policy area commanding small budgets and little political clout, have progressively attached themselves to economic and social agendas</a:t>
            </a:r>
            <a:r>
              <a:rPr lang="en-GB" sz="2800" i="1" dirty="0" smtClean="0">
                <a:solidFill>
                  <a:schemeClr val="accent2"/>
                </a:solidFill>
              </a:rPr>
              <a:t>…”</a:t>
            </a:r>
            <a:r>
              <a:rPr lang="en-GB" sz="2800" dirty="0">
                <a:solidFill>
                  <a:schemeClr val="accent2"/>
                </a:solidFill>
              </a:rPr>
              <a:t> </a:t>
            </a:r>
            <a:r>
              <a:rPr lang="en-GB" sz="2800" dirty="0"/>
              <a:t>(</a:t>
            </a:r>
            <a:r>
              <a:rPr lang="en-GB" sz="2800" dirty="0" err="1" smtClean="0"/>
              <a:t>Belfiore</a:t>
            </a:r>
            <a:r>
              <a:rPr lang="en-GB" sz="2800" dirty="0" smtClean="0"/>
              <a:t> </a:t>
            </a:r>
            <a:r>
              <a:rPr lang="en-GB" sz="2800" dirty="0"/>
              <a:t>and Bennett </a:t>
            </a:r>
            <a:r>
              <a:rPr lang="en-GB" sz="2800" dirty="0" smtClean="0"/>
              <a:t>2010</a:t>
            </a:r>
            <a:r>
              <a:rPr lang="en-GB" sz="2800" dirty="0"/>
              <a:t>, p.121) </a:t>
            </a:r>
            <a:endParaRPr lang="en-GB" sz="2800" dirty="0" smtClean="0"/>
          </a:p>
          <a:p>
            <a:pPr marL="0" indent="0">
              <a:buNone/>
            </a:pPr>
            <a:endParaRPr lang="en-GB" sz="2800" dirty="0"/>
          </a:p>
          <a:p>
            <a:pPr marL="0" indent="0">
              <a:buNone/>
            </a:pPr>
            <a:r>
              <a:rPr lang="en-GB" sz="2800" dirty="0" smtClean="0"/>
              <a:t>Leading to </a:t>
            </a:r>
            <a:r>
              <a:rPr lang="en-GB" sz="2800" dirty="0"/>
              <a:t>a </a:t>
            </a:r>
            <a:r>
              <a:rPr lang="en-GB" sz="2800" i="1" dirty="0">
                <a:solidFill>
                  <a:schemeClr val="accent2"/>
                </a:solidFill>
              </a:rPr>
              <a:t>“quest for a straightforward method of impact evaluation, easily replicable in different geographical contexts and equably applicable to different art forms and diverse audiences”</a:t>
            </a:r>
            <a:r>
              <a:rPr lang="en-GB" sz="2800" i="1" dirty="0"/>
              <a:t> </a:t>
            </a:r>
            <a:r>
              <a:rPr lang="en-GB" sz="2800" dirty="0"/>
              <a:t>(p.122</a:t>
            </a:r>
            <a:r>
              <a:rPr lang="en-GB" sz="2800" dirty="0" smtClean="0"/>
              <a:t>)</a:t>
            </a:r>
          </a:p>
          <a:p>
            <a:pPr marL="0" indent="0">
              <a:buNone/>
            </a:pPr>
            <a:endParaRPr lang="en-GB" sz="2800" dirty="0"/>
          </a:p>
          <a:p>
            <a:r>
              <a:rPr lang="en-GB" sz="2800" dirty="0"/>
              <a:t>F</a:t>
            </a:r>
            <a:r>
              <a:rPr lang="en-GB" sz="2800" dirty="0" smtClean="0"/>
              <a:t>rom the 75+ sessions I have led in this school, with approx. 200 pupils, there should be some measurable impact on literacy, cultural awareness, self-esteem, social skills etc.</a:t>
            </a:r>
          </a:p>
          <a:p>
            <a:r>
              <a:rPr lang="en-GB" sz="2800" dirty="0"/>
              <a:t>Indeed, </a:t>
            </a:r>
            <a:r>
              <a:rPr lang="en-GB" sz="2800" dirty="0" smtClean="0"/>
              <a:t>say </a:t>
            </a:r>
            <a:r>
              <a:rPr lang="en-GB" sz="2800" dirty="0" err="1" smtClean="0"/>
              <a:t>Belfiore</a:t>
            </a:r>
            <a:r>
              <a:rPr lang="en-GB" sz="2800" dirty="0" smtClean="0"/>
              <a:t> and Bennett (2010), scholars </a:t>
            </a:r>
            <a:r>
              <a:rPr lang="en-GB" sz="2800" dirty="0"/>
              <a:t>objecting to the instrumental notion of arts impact have been reluctant to engage with administrative </a:t>
            </a:r>
            <a:r>
              <a:rPr lang="en-GB" sz="2800" dirty="0" smtClean="0"/>
              <a:t>research – </a:t>
            </a:r>
            <a:r>
              <a:rPr lang="en-GB" sz="2800" dirty="0"/>
              <a:t>leaving the field free for those with a positivist view to dominate</a:t>
            </a:r>
            <a:r>
              <a:rPr lang="en-GB" sz="2800" dirty="0" smtClean="0"/>
              <a:t>.</a:t>
            </a:r>
          </a:p>
        </p:txBody>
      </p:sp>
    </p:spTree>
    <p:extLst>
      <p:ext uri="{BB962C8B-B14F-4D97-AF65-F5344CB8AC3E}">
        <p14:creationId xmlns:p14="http://schemas.microsoft.com/office/powerpoint/2010/main" val="290274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 is this not a </a:t>
            </a:r>
            <a:r>
              <a:rPr lang="en-GB" dirty="0" err="1" smtClean="0"/>
              <a:t>monologic</a:t>
            </a:r>
            <a:r>
              <a:rPr lang="en-GB" dirty="0" smtClean="0"/>
              <a:t> view of impact?</a:t>
            </a:r>
            <a:endParaRPr lang="en-GB" dirty="0"/>
          </a:p>
        </p:txBody>
      </p:sp>
      <p:sp>
        <p:nvSpPr>
          <p:cNvPr id="3" name="Content Placeholder 2"/>
          <p:cNvSpPr>
            <a:spLocks noGrp="1"/>
          </p:cNvSpPr>
          <p:nvPr>
            <p:ph idx="1"/>
          </p:nvPr>
        </p:nvSpPr>
        <p:spPr/>
        <p:txBody>
          <a:bodyPr/>
          <a:lstStyle/>
          <a:p>
            <a:pPr marL="0" indent="0">
              <a:buNone/>
            </a:pPr>
            <a:r>
              <a:rPr lang="en-GB" dirty="0" smtClean="0"/>
              <a:t>Stern (2015): Considering young people (or teachers) either as separate individuals, or as a </a:t>
            </a:r>
            <a:r>
              <a:rPr lang="en-GB" dirty="0" err="1" smtClean="0"/>
              <a:t>collectivity</a:t>
            </a:r>
            <a:r>
              <a:rPr lang="en-GB" dirty="0" smtClean="0"/>
              <a:t> upon whom certain effects can be wrought, is problematic. </a:t>
            </a:r>
          </a:p>
          <a:p>
            <a:pPr marL="0" indent="0">
              <a:buNone/>
            </a:pPr>
            <a:r>
              <a:rPr lang="en-GB" dirty="0" smtClean="0"/>
              <a:t>Rather I would like to consider voices of pupils, teachers, visiting storytellers, politicians as engaged in some form of dialogue within the policy arena.</a:t>
            </a:r>
            <a:endParaRPr lang="en-GB" dirty="0"/>
          </a:p>
        </p:txBody>
      </p:sp>
    </p:spTree>
    <p:extLst>
      <p:ext uri="{BB962C8B-B14F-4D97-AF65-F5344CB8AC3E}">
        <p14:creationId xmlns:p14="http://schemas.microsoft.com/office/powerpoint/2010/main" val="3493120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And is this really how evidence informs policy?</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solidFill>
                  <a:schemeClr val="accent2"/>
                </a:solidFill>
              </a:rPr>
              <a:t>“The studies </a:t>
            </a:r>
            <a:r>
              <a:rPr lang="en-GB" dirty="0">
                <a:solidFill>
                  <a:schemeClr val="accent2"/>
                </a:solidFill>
              </a:rPr>
              <a:t>also found that decision makers believed that they were influenced by policy-oriented research.  Often they could not cite the name of any particular study and many of them could not even remember reading a research report.  But in circuitous ways research findings came into circulation and ideas from research percolated into the policy arena…And people had the sense that they had heard generalizations from research and that these ideas had influenced their thinking.”</a:t>
            </a:r>
            <a:r>
              <a:rPr lang="en-GB" dirty="0"/>
              <a:t> </a:t>
            </a:r>
            <a:r>
              <a:rPr lang="en-GB" dirty="0" smtClean="0"/>
              <a:t>(Weiss 1995, p.141).</a:t>
            </a:r>
            <a:endParaRPr lang="en-GB" dirty="0"/>
          </a:p>
          <a:p>
            <a:endParaRPr lang="en-GB" dirty="0" smtClean="0"/>
          </a:p>
          <a:p>
            <a:r>
              <a:rPr lang="en-GB" dirty="0" smtClean="0"/>
              <a:t>Using a discourse analysis perspective </a:t>
            </a:r>
            <a:r>
              <a:rPr lang="en-GB" dirty="0"/>
              <a:t>(Sutton </a:t>
            </a:r>
            <a:r>
              <a:rPr lang="en-GB" dirty="0" smtClean="0"/>
              <a:t>1999) to extend this to </a:t>
            </a:r>
            <a:r>
              <a:rPr lang="en-GB" dirty="0" err="1" smtClean="0"/>
              <a:t>PaR</a:t>
            </a:r>
            <a:r>
              <a:rPr lang="en-GB" dirty="0" smtClean="0"/>
              <a:t>: policy and implementation not two separate fields.</a:t>
            </a:r>
          </a:p>
          <a:p>
            <a:r>
              <a:rPr lang="en-GB" dirty="0" smtClean="0"/>
              <a:t>Might even </a:t>
            </a:r>
            <a:r>
              <a:rPr lang="en-GB" dirty="0"/>
              <a:t>the practice of communities of individual educators </a:t>
            </a:r>
            <a:r>
              <a:rPr lang="en-GB" dirty="0" smtClean="0"/>
              <a:t>suggest </a:t>
            </a:r>
            <a:r>
              <a:rPr lang="en-GB" dirty="0"/>
              <a:t>new narratives of education, or challenge dominant </a:t>
            </a:r>
            <a:r>
              <a:rPr lang="en-GB" dirty="0" smtClean="0"/>
              <a:t>discourses?</a:t>
            </a:r>
          </a:p>
          <a:p>
            <a:r>
              <a:rPr lang="en-GB" b="1" dirty="0" smtClean="0"/>
              <a:t>An ‘osmotic’ approach to impact?</a:t>
            </a:r>
            <a:endParaRPr lang="en-GB" b="1" dirty="0"/>
          </a:p>
        </p:txBody>
      </p:sp>
    </p:spTree>
    <p:extLst>
      <p:ext uri="{BB962C8B-B14F-4D97-AF65-F5344CB8AC3E}">
        <p14:creationId xmlns:p14="http://schemas.microsoft.com/office/powerpoint/2010/main" val="387360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2407</Words>
  <Application>Microsoft Office PowerPoint</Application>
  <PresentationFormat>On-screen Show (4:3)</PresentationFormat>
  <Paragraphs>178</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school storyteller-in-residence:  the power and the limitations of an ‘osmotic’ approach to disseminating PaR</vt:lpstr>
      <vt:lpstr>Whistle-stop intro to my research</vt:lpstr>
      <vt:lpstr>The secondary school ‘residency’</vt:lpstr>
      <vt:lpstr>PowerPoint Presentation</vt:lpstr>
      <vt:lpstr>How to measure impact of this work?</vt:lpstr>
      <vt:lpstr>A quantitative/qualitative assessment of benefits</vt:lpstr>
      <vt:lpstr>PowerPoint Presentation</vt:lpstr>
      <vt:lpstr>But is this not a monologic view of impact?</vt:lpstr>
      <vt:lpstr>And is this really how evidence informs policy?</vt:lpstr>
      <vt:lpstr>Osmosis – a mutual and dialogic approach to impact</vt:lpstr>
      <vt:lpstr>Mechanisms of osmosis</vt:lpstr>
      <vt:lpstr>PowerPoint Presentation</vt:lpstr>
      <vt:lpstr>A story-based pedagogy </vt:lpstr>
      <vt:lpstr>This pedagogy was constructed in/by a field of conflicting ideologies </vt:lpstr>
      <vt:lpstr>Synergies between story-based pedagogy and current educational thinking </vt:lpstr>
      <vt:lpstr>Conflicts between story-based pedagogy and current dominant teaching approaches: </vt:lpstr>
      <vt:lpstr>Or is this a one-sided infiltration?</vt:lpstr>
      <vt:lpstr>Notions from relational aesthetics – the Temporary Autonomous Zone,  the microtopia</vt:lpstr>
      <vt:lpstr>‘The work of art as social interstice’</vt:lpstr>
      <vt:lpstr>The co-created microtopia</vt:lpstr>
      <vt:lpstr>One day over a year ago</vt:lpstr>
      <vt:lpstr>Be in touch!</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storyteller-in-residence:  the power and the limitations of an ‘osmotic’ approach to disseminating PaR</dc:title>
  <dc:creator>Catherine Heinemeyer</dc:creator>
  <cp:lastModifiedBy>c.heinemeyer</cp:lastModifiedBy>
  <cp:revision>103</cp:revision>
  <cp:lastPrinted>2015-06-08T12:01:33Z</cp:lastPrinted>
  <dcterms:created xsi:type="dcterms:W3CDTF">2006-08-16T00:00:00Z</dcterms:created>
  <dcterms:modified xsi:type="dcterms:W3CDTF">2016-08-01T10:08:58Z</dcterms:modified>
</cp:coreProperties>
</file>